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32"/>
  </p:notesMasterIdLst>
  <p:handoutMasterIdLst>
    <p:handoutMasterId r:id="rId33"/>
  </p:handoutMasterIdLst>
  <p:sldIdLst>
    <p:sldId id="256" r:id="rId2"/>
    <p:sldId id="257" r:id="rId3"/>
    <p:sldId id="300" r:id="rId4"/>
    <p:sldId id="271" r:id="rId5"/>
    <p:sldId id="258" r:id="rId6"/>
    <p:sldId id="272" r:id="rId7"/>
    <p:sldId id="278" r:id="rId8"/>
    <p:sldId id="273" r:id="rId9"/>
    <p:sldId id="270" r:id="rId10"/>
    <p:sldId id="286" r:id="rId11"/>
    <p:sldId id="259" r:id="rId12"/>
    <p:sldId id="260" r:id="rId13"/>
    <p:sldId id="267" r:id="rId14"/>
    <p:sldId id="263" r:id="rId15"/>
    <p:sldId id="265" r:id="rId16"/>
    <p:sldId id="280" r:id="rId17"/>
    <p:sldId id="295" r:id="rId18"/>
    <p:sldId id="285" r:id="rId19"/>
    <p:sldId id="301" r:id="rId20"/>
    <p:sldId id="288" r:id="rId21"/>
    <p:sldId id="298" r:id="rId22"/>
    <p:sldId id="299" r:id="rId23"/>
    <p:sldId id="289" r:id="rId24"/>
    <p:sldId id="290" r:id="rId25"/>
    <p:sldId id="291" r:id="rId26"/>
    <p:sldId id="292" r:id="rId27"/>
    <p:sldId id="293" r:id="rId28"/>
    <p:sldId id="294" r:id="rId29"/>
    <p:sldId id="296" r:id="rId30"/>
    <p:sldId id="29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53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1037" autoAdjust="0"/>
    <p:restoredTop sz="94660"/>
  </p:normalViewPr>
  <p:slideViewPr>
    <p:cSldViewPr>
      <p:cViewPr varScale="1">
        <p:scale>
          <a:sx n="69" d="100"/>
          <a:sy n="69" d="100"/>
        </p:scale>
        <p:origin x="-1170" y="-96"/>
      </p:cViewPr>
      <p:guideLst>
        <p:guide orient="horz" pos="2160"/>
        <p:guide pos="2880"/>
      </p:guideLst>
    </p:cSldViewPr>
  </p:slideViewPr>
  <p:notesTextViewPr>
    <p:cViewPr>
      <p:scale>
        <a:sx n="1" d="1"/>
        <a:sy n="1" d="1"/>
      </p:scale>
      <p:origin x="0" y="0"/>
    </p:cViewPr>
  </p:notesTextViewPr>
  <p:sorterViewPr>
    <p:cViewPr>
      <p:scale>
        <a:sx n="150" d="100"/>
        <a:sy n="150" d="100"/>
      </p:scale>
      <p:origin x="0" y="868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Sheet1!$A$3</c:f>
              <c:strCache>
                <c:ptCount val="1"/>
                <c:pt idx="0">
                  <c:v>2008</c:v>
                </c:pt>
              </c:strCache>
            </c:strRef>
          </c:tx>
          <c:spPr>
            <a:solidFill>
              <a:srgbClr val="FF0000"/>
            </a:solidFill>
          </c:spPr>
          <c:invertIfNegative val="0"/>
          <c:dPt>
            <c:idx val="0"/>
            <c:invertIfNegative val="0"/>
            <c:bubble3D val="0"/>
            <c:spPr>
              <a:solidFill>
                <a:srgbClr val="0070C0"/>
              </a:solidFill>
            </c:spPr>
          </c:dPt>
          <c:dPt>
            <c:idx val="1"/>
            <c:invertIfNegative val="0"/>
            <c:bubble3D val="0"/>
            <c:spPr>
              <a:solidFill>
                <a:srgbClr val="0070C0"/>
              </a:solidFill>
            </c:spPr>
          </c:dPt>
          <c:dPt>
            <c:idx val="2"/>
            <c:invertIfNegative val="0"/>
            <c:bubble3D val="0"/>
            <c:spPr>
              <a:solidFill>
                <a:srgbClr val="0070C0"/>
              </a:solidFill>
            </c:spPr>
          </c:dPt>
          <c:dPt>
            <c:idx val="3"/>
            <c:invertIfNegative val="0"/>
            <c:bubble3D val="0"/>
            <c:spPr>
              <a:solidFill>
                <a:srgbClr val="0070C0"/>
              </a:solidFill>
            </c:spPr>
          </c:dPt>
          <c:dLbls>
            <c:showLegendKey val="0"/>
            <c:showVal val="1"/>
            <c:showCatName val="0"/>
            <c:showSerName val="0"/>
            <c:showPercent val="0"/>
            <c:showBubbleSize val="0"/>
            <c:showLeaderLines val="0"/>
          </c:dLbls>
          <c:cat>
            <c:strRef>
              <c:f>Sheet1!$B$2:$E$2</c:f>
              <c:strCache>
                <c:ptCount val="4"/>
                <c:pt idx="0">
                  <c:v>6th</c:v>
                </c:pt>
                <c:pt idx="1">
                  <c:v>8th</c:v>
                </c:pt>
                <c:pt idx="2">
                  <c:v>10th</c:v>
                </c:pt>
                <c:pt idx="3">
                  <c:v>12th</c:v>
                </c:pt>
              </c:strCache>
            </c:strRef>
          </c:cat>
          <c:val>
            <c:numRef>
              <c:f>Sheet1!$B$3:$E$3</c:f>
              <c:numCache>
                <c:formatCode>General</c:formatCode>
                <c:ptCount val="4"/>
                <c:pt idx="0">
                  <c:v>29</c:v>
                </c:pt>
                <c:pt idx="1">
                  <c:v>26</c:v>
                </c:pt>
                <c:pt idx="2">
                  <c:v>25</c:v>
                </c:pt>
                <c:pt idx="3">
                  <c:v>21</c:v>
                </c:pt>
              </c:numCache>
            </c:numRef>
          </c:val>
        </c:ser>
        <c:ser>
          <c:idx val="1"/>
          <c:order val="1"/>
          <c:tx>
            <c:strRef>
              <c:f>Sheet1!$A$4</c:f>
              <c:strCache>
                <c:ptCount val="1"/>
                <c:pt idx="0">
                  <c:v>2010</c:v>
                </c:pt>
              </c:strCache>
            </c:strRef>
          </c:tx>
          <c:spPr>
            <a:solidFill>
              <a:srgbClr val="FFFF00"/>
            </a:solidFill>
          </c:spPr>
          <c:invertIfNegative val="0"/>
          <c:dLbls>
            <c:showLegendKey val="0"/>
            <c:showVal val="1"/>
            <c:showCatName val="0"/>
            <c:showSerName val="0"/>
            <c:showPercent val="0"/>
            <c:showBubbleSize val="0"/>
            <c:showLeaderLines val="0"/>
          </c:dLbls>
          <c:cat>
            <c:strRef>
              <c:f>Sheet1!$B$2:$E$2</c:f>
              <c:strCache>
                <c:ptCount val="4"/>
                <c:pt idx="0">
                  <c:v>6th</c:v>
                </c:pt>
                <c:pt idx="1">
                  <c:v>8th</c:v>
                </c:pt>
                <c:pt idx="2">
                  <c:v>10th</c:v>
                </c:pt>
                <c:pt idx="3">
                  <c:v>12th</c:v>
                </c:pt>
              </c:strCache>
            </c:strRef>
          </c:cat>
          <c:val>
            <c:numRef>
              <c:f>Sheet1!$B$4:$E$4</c:f>
              <c:numCache>
                <c:formatCode>General</c:formatCode>
                <c:ptCount val="4"/>
                <c:pt idx="0">
                  <c:v>28</c:v>
                </c:pt>
                <c:pt idx="1">
                  <c:v>30</c:v>
                </c:pt>
                <c:pt idx="2">
                  <c:v>24</c:v>
                </c:pt>
                <c:pt idx="3">
                  <c:v>17</c:v>
                </c:pt>
              </c:numCache>
            </c:numRef>
          </c:val>
        </c:ser>
        <c:ser>
          <c:idx val="2"/>
          <c:order val="2"/>
          <c:tx>
            <c:strRef>
              <c:f>Sheet1!$A$5</c:f>
              <c:strCache>
                <c:ptCount val="1"/>
                <c:pt idx="0">
                  <c:v>2012</c:v>
                </c:pt>
              </c:strCache>
            </c:strRef>
          </c:tx>
          <c:spPr>
            <a:solidFill>
              <a:srgbClr val="00B050"/>
            </a:solidFill>
          </c:spPr>
          <c:invertIfNegative val="0"/>
          <c:dLbls>
            <c:showLegendKey val="0"/>
            <c:showVal val="1"/>
            <c:showCatName val="0"/>
            <c:showSerName val="0"/>
            <c:showPercent val="0"/>
            <c:showBubbleSize val="0"/>
            <c:showLeaderLines val="0"/>
          </c:dLbls>
          <c:cat>
            <c:strRef>
              <c:f>Sheet1!$B$2:$E$2</c:f>
              <c:strCache>
                <c:ptCount val="4"/>
                <c:pt idx="0">
                  <c:v>6th</c:v>
                </c:pt>
                <c:pt idx="1">
                  <c:v>8th</c:v>
                </c:pt>
                <c:pt idx="2">
                  <c:v>10th</c:v>
                </c:pt>
                <c:pt idx="3">
                  <c:v>12th</c:v>
                </c:pt>
              </c:strCache>
            </c:strRef>
          </c:cat>
          <c:val>
            <c:numRef>
              <c:f>Sheet1!$B$5:$E$5</c:f>
              <c:numCache>
                <c:formatCode>General</c:formatCode>
                <c:ptCount val="4"/>
                <c:pt idx="0">
                  <c:v>31</c:v>
                </c:pt>
                <c:pt idx="1">
                  <c:v>31</c:v>
                </c:pt>
                <c:pt idx="2">
                  <c:v>24</c:v>
                </c:pt>
                <c:pt idx="3">
                  <c:v>17</c:v>
                </c:pt>
              </c:numCache>
            </c:numRef>
          </c:val>
        </c:ser>
        <c:ser>
          <c:idx val="3"/>
          <c:order val="3"/>
          <c:tx>
            <c:strRef>
              <c:f>Sheet1!$A$6</c:f>
              <c:strCache>
                <c:ptCount val="1"/>
                <c:pt idx="0">
                  <c:v>2014</c:v>
                </c:pt>
              </c:strCache>
            </c:strRef>
          </c:tx>
          <c:spPr>
            <a:solidFill>
              <a:srgbClr val="00B0F0"/>
            </a:solidFill>
          </c:spPr>
          <c:invertIfNegative val="0"/>
          <c:dLbls>
            <c:showLegendKey val="0"/>
            <c:showVal val="1"/>
            <c:showCatName val="0"/>
            <c:showSerName val="0"/>
            <c:showPercent val="0"/>
            <c:showBubbleSize val="0"/>
            <c:showLeaderLines val="0"/>
          </c:dLbls>
          <c:cat>
            <c:strRef>
              <c:f>Sheet1!$B$2:$E$2</c:f>
              <c:strCache>
                <c:ptCount val="4"/>
                <c:pt idx="0">
                  <c:v>6th</c:v>
                </c:pt>
                <c:pt idx="1">
                  <c:v>8th</c:v>
                </c:pt>
                <c:pt idx="2">
                  <c:v>10th</c:v>
                </c:pt>
                <c:pt idx="3">
                  <c:v>12th</c:v>
                </c:pt>
              </c:strCache>
            </c:strRef>
          </c:cat>
          <c:val>
            <c:numRef>
              <c:f>Sheet1!$B$6:$E$6</c:f>
              <c:numCache>
                <c:formatCode>General</c:formatCode>
                <c:ptCount val="4"/>
                <c:pt idx="0">
                  <c:v>28</c:v>
                </c:pt>
                <c:pt idx="1">
                  <c:v>31</c:v>
                </c:pt>
                <c:pt idx="2">
                  <c:v>22</c:v>
                </c:pt>
                <c:pt idx="3">
                  <c:v>15</c:v>
                </c:pt>
              </c:numCache>
            </c:numRef>
          </c:val>
        </c:ser>
        <c:dLbls>
          <c:showLegendKey val="0"/>
          <c:showVal val="0"/>
          <c:showCatName val="0"/>
          <c:showSerName val="0"/>
          <c:showPercent val="0"/>
          <c:showBubbleSize val="0"/>
        </c:dLbls>
        <c:gapWidth val="150"/>
        <c:axId val="85585920"/>
        <c:axId val="85587456"/>
      </c:barChart>
      <c:catAx>
        <c:axId val="85585920"/>
        <c:scaling>
          <c:orientation val="minMax"/>
        </c:scaling>
        <c:delete val="0"/>
        <c:axPos val="b"/>
        <c:majorTickMark val="out"/>
        <c:minorTickMark val="none"/>
        <c:tickLblPos val="nextTo"/>
        <c:crossAx val="85587456"/>
        <c:crosses val="autoZero"/>
        <c:auto val="1"/>
        <c:lblAlgn val="ctr"/>
        <c:lblOffset val="100"/>
        <c:noMultiLvlLbl val="0"/>
      </c:catAx>
      <c:valAx>
        <c:axId val="85587456"/>
        <c:scaling>
          <c:orientation val="minMax"/>
        </c:scaling>
        <c:delete val="0"/>
        <c:axPos val="l"/>
        <c:majorGridlines/>
        <c:numFmt formatCode="General" sourceLinked="1"/>
        <c:majorTickMark val="out"/>
        <c:minorTickMark val="none"/>
        <c:tickLblPos val="nextTo"/>
        <c:crossAx val="8558592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Sheet1!$A$32</c:f>
              <c:strCache>
                <c:ptCount val="1"/>
                <c:pt idx="0">
                  <c:v>2008</c:v>
                </c:pt>
              </c:strCache>
            </c:strRef>
          </c:tx>
          <c:spPr>
            <a:solidFill>
              <a:srgbClr val="0070C0"/>
            </a:solidFill>
          </c:spPr>
          <c:invertIfNegative val="0"/>
          <c:dLbls>
            <c:showLegendKey val="0"/>
            <c:showVal val="1"/>
            <c:showCatName val="0"/>
            <c:showSerName val="0"/>
            <c:showPercent val="0"/>
            <c:showBubbleSize val="0"/>
            <c:showLeaderLines val="0"/>
          </c:dLbls>
          <c:cat>
            <c:strRef>
              <c:f>Sheet1!$B$31:$E$31</c:f>
              <c:strCache>
                <c:ptCount val="4"/>
                <c:pt idx="0">
                  <c:v>6th</c:v>
                </c:pt>
                <c:pt idx="1">
                  <c:v>8th</c:v>
                </c:pt>
                <c:pt idx="2">
                  <c:v>10th</c:v>
                </c:pt>
                <c:pt idx="3">
                  <c:v>12th</c:v>
                </c:pt>
              </c:strCache>
            </c:strRef>
          </c:cat>
          <c:val>
            <c:numRef>
              <c:f>Sheet1!$B$32:$E$32</c:f>
              <c:numCache>
                <c:formatCode>General</c:formatCode>
                <c:ptCount val="4"/>
                <c:pt idx="0">
                  <c:v>0</c:v>
                </c:pt>
                <c:pt idx="1">
                  <c:v>26</c:v>
                </c:pt>
                <c:pt idx="2">
                  <c:v>31</c:v>
                </c:pt>
                <c:pt idx="3">
                  <c:v>31</c:v>
                </c:pt>
              </c:numCache>
            </c:numRef>
          </c:val>
        </c:ser>
        <c:ser>
          <c:idx val="1"/>
          <c:order val="1"/>
          <c:tx>
            <c:strRef>
              <c:f>Sheet1!$A$33</c:f>
              <c:strCache>
                <c:ptCount val="1"/>
                <c:pt idx="0">
                  <c:v>2010</c:v>
                </c:pt>
              </c:strCache>
            </c:strRef>
          </c:tx>
          <c:spPr>
            <a:solidFill>
              <a:srgbClr val="FFFF00"/>
            </a:solidFill>
          </c:spPr>
          <c:invertIfNegative val="0"/>
          <c:dLbls>
            <c:showLegendKey val="0"/>
            <c:showVal val="1"/>
            <c:showCatName val="0"/>
            <c:showSerName val="0"/>
            <c:showPercent val="0"/>
            <c:showBubbleSize val="0"/>
            <c:showLeaderLines val="0"/>
          </c:dLbls>
          <c:cat>
            <c:strRef>
              <c:f>Sheet1!$B$31:$E$31</c:f>
              <c:strCache>
                <c:ptCount val="4"/>
                <c:pt idx="0">
                  <c:v>6th</c:v>
                </c:pt>
                <c:pt idx="1">
                  <c:v>8th</c:v>
                </c:pt>
                <c:pt idx="2">
                  <c:v>10th</c:v>
                </c:pt>
                <c:pt idx="3">
                  <c:v>12th</c:v>
                </c:pt>
              </c:strCache>
            </c:strRef>
          </c:cat>
          <c:val>
            <c:numRef>
              <c:f>Sheet1!$B$33:$E$33</c:f>
              <c:numCache>
                <c:formatCode>General</c:formatCode>
                <c:ptCount val="4"/>
                <c:pt idx="0">
                  <c:v>0</c:v>
                </c:pt>
                <c:pt idx="1">
                  <c:v>25</c:v>
                </c:pt>
                <c:pt idx="2">
                  <c:v>31</c:v>
                </c:pt>
                <c:pt idx="3">
                  <c:v>32</c:v>
                </c:pt>
              </c:numCache>
            </c:numRef>
          </c:val>
        </c:ser>
        <c:ser>
          <c:idx val="2"/>
          <c:order val="2"/>
          <c:tx>
            <c:strRef>
              <c:f>Sheet1!$A$34</c:f>
              <c:strCache>
                <c:ptCount val="1"/>
                <c:pt idx="0">
                  <c:v>2012</c:v>
                </c:pt>
              </c:strCache>
            </c:strRef>
          </c:tx>
          <c:spPr>
            <a:solidFill>
              <a:srgbClr val="92D050"/>
            </a:solidFill>
          </c:spPr>
          <c:invertIfNegative val="0"/>
          <c:dPt>
            <c:idx val="1"/>
            <c:invertIfNegative val="0"/>
            <c:bubble3D val="0"/>
            <c:spPr>
              <a:solidFill>
                <a:srgbClr val="00B050"/>
              </a:solidFill>
            </c:spPr>
          </c:dPt>
          <c:dLbls>
            <c:showLegendKey val="0"/>
            <c:showVal val="1"/>
            <c:showCatName val="0"/>
            <c:showSerName val="0"/>
            <c:showPercent val="0"/>
            <c:showBubbleSize val="0"/>
            <c:showLeaderLines val="0"/>
          </c:dLbls>
          <c:cat>
            <c:strRef>
              <c:f>Sheet1!$B$31:$E$31</c:f>
              <c:strCache>
                <c:ptCount val="4"/>
                <c:pt idx="0">
                  <c:v>6th</c:v>
                </c:pt>
                <c:pt idx="1">
                  <c:v>8th</c:v>
                </c:pt>
                <c:pt idx="2">
                  <c:v>10th</c:v>
                </c:pt>
                <c:pt idx="3">
                  <c:v>12th</c:v>
                </c:pt>
              </c:strCache>
            </c:strRef>
          </c:cat>
          <c:val>
            <c:numRef>
              <c:f>Sheet1!$B$34:$E$34</c:f>
              <c:numCache>
                <c:formatCode>General</c:formatCode>
                <c:ptCount val="4"/>
                <c:pt idx="0">
                  <c:v>0</c:v>
                </c:pt>
                <c:pt idx="1">
                  <c:v>27</c:v>
                </c:pt>
                <c:pt idx="2">
                  <c:v>32</c:v>
                </c:pt>
                <c:pt idx="3">
                  <c:v>32</c:v>
                </c:pt>
              </c:numCache>
            </c:numRef>
          </c:val>
        </c:ser>
        <c:ser>
          <c:idx val="3"/>
          <c:order val="3"/>
          <c:tx>
            <c:strRef>
              <c:f>Sheet1!$A$35</c:f>
              <c:strCache>
                <c:ptCount val="1"/>
                <c:pt idx="0">
                  <c:v>2014</c:v>
                </c:pt>
              </c:strCache>
            </c:strRef>
          </c:tx>
          <c:spPr>
            <a:solidFill>
              <a:srgbClr val="00B0F0"/>
            </a:solidFill>
          </c:spPr>
          <c:invertIfNegative val="0"/>
          <c:dLbls>
            <c:showLegendKey val="0"/>
            <c:showVal val="1"/>
            <c:showCatName val="0"/>
            <c:showSerName val="0"/>
            <c:showPercent val="0"/>
            <c:showBubbleSize val="0"/>
            <c:showLeaderLines val="0"/>
          </c:dLbls>
          <c:cat>
            <c:strRef>
              <c:f>Sheet1!$B$31:$E$31</c:f>
              <c:strCache>
                <c:ptCount val="4"/>
                <c:pt idx="0">
                  <c:v>6th</c:v>
                </c:pt>
                <c:pt idx="1">
                  <c:v>8th</c:v>
                </c:pt>
                <c:pt idx="2">
                  <c:v>10th</c:v>
                </c:pt>
                <c:pt idx="3">
                  <c:v>12th</c:v>
                </c:pt>
              </c:strCache>
            </c:strRef>
          </c:cat>
          <c:val>
            <c:numRef>
              <c:f>Sheet1!$B$35:$E$35</c:f>
              <c:numCache>
                <c:formatCode>General</c:formatCode>
                <c:ptCount val="4"/>
                <c:pt idx="0">
                  <c:v>0</c:v>
                </c:pt>
                <c:pt idx="1">
                  <c:v>32</c:v>
                </c:pt>
                <c:pt idx="2">
                  <c:v>38</c:v>
                </c:pt>
                <c:pt idx="3">
                  <c:v>37</c:v>
                </c:pt>
              </c:numCache>
            </c:numRef>
          </c:val>
        </c:ser>
        <c:dLbls>
          <c:showLegendKey val="0"/>
          <c:showVal val="0"/>
          <c:showCatName val="0"/>
          <c:showSerName val="0"/>
          <c:showPercent val="0"/>
          <c:showBubbleSize val="0"/>
        </c:dLbls>
        <c:gapWidth val="150"/>
        <c:axId val="85899904"/>
        <c:axId val="86442368"/>
      </c:barChart>
      <c:catAx>
        <c:axId val="85899904"/>
        <c:scaling>
          <c:orientation val="minMax"/>
        </c:scaling>
        <c:delete val="0"/>
        <c:axPos val="b"/>
        <c:majorTickMark val="out"/>
        <c:minorTickMark val="none"/>
        <c:tickLblPos val="nextTo"/>
        <c:crossAx val="86442368"/>
        <c:crosses val="autoZero"/>
        <c:auto val="1"/>
        <c:lblAlgn val="ctr"/>
        <c:lblOffset val="100"/>
        <c:noMultiLvlLbl val="0"/>
      </c:catAx>
      <c:valAx>
        <c:axId val="86442368"/>
        <c:scaling>
          <c:orientation val="minMax"/>
        </c:scaling>
        <c:delete val="0"/>
        <c:axPos val="l"/>
        <c:majorGridlines/>
        <c:numFmt formatCode="General" sourceLinked="1"/>
        <c:majorTickMark val="out"/>
        <c:minorTickMark val="none"/>
        <c:tickLblPos val="nextTo"/>
        <c:crossAx val="8589990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Sheet1!$A$55</c:f>
              <c:strCache>
                <c:ptCount val="1"/>
                <c:pt idx="0">
                  <c:v>2008</c:v>
                </c:pt>
              </c:strCache>
            </c:strRef>
          </c:tx>
          <c:spPr>
            <a:solidFill>
              <a:srgbClr val="0070C0"/>
            </a:solidFill>
          </c:spPr>
          <c:invertIfNegative val="0"/>
          <c:dLbls>
            <c:showLegendKey val="0"/>
            <c:showVal val="1"/>
            <c:showCatName val="0"/>
            <c:showSerName val="0"/>
            <c:showPercent val="0"/>
            <c:showBubbleSize val="0"/>
            <c:showLeaderLines val="0"/>
          </c:dLbls>
          <c:cat>
            <c:strRef>
              <c:f>Sheet1!$B$54:$E$54</c:f>
              <c:strCache>
                <c:ptCount val="4"/>
                <c:pt idx="0">
                  <c:v>6th</c:v>
                </c:pt>
                <c:pt idx="1">
                  <c:v>8th</c:v>
                </c:pt>
                <c:pt idx="2">
                  <c:v>10th</c:v>
                </c:pt>
                <c:pt idx="3">
                  <c:v>12th</c:v>
                </c:pt>
              </c:strCache>
            </c:strRef>
          </c:cat>
          <c:val>
            <c:numRef>
              <c:f>Sheet1!$B$55:$E$55</c:f>
              <c:numCache>
                <c:formatCode>General</c:formatCode>
                <c:ptCount val="4"/>
                <c:pt idx="0">
                  <c:v>0</c:v>
                </c:pt>
                <c:pt idx="1">
                  <c:v>17</c:v>
                </c:pt>
                <c:pt idx="2">
                  <c:v>17</c:v>
                </c:pt>
                <c:pt idx="3">
                  <c:v>16</c:v>
                </c:pt>
              </c:numCache>
            </c:numRef>
          </c:val>
        </c:ser>
        <c:ser>
          <c:idx val="1"/>
          <c:order val="1"/>
          <c:tx>
            <c:strRef>
              <c:f>Sheet1!$A$56</c:f>
              <c:strCache>
                <c:ptCount val="1"/>
                <c:pt idx="0">
                  <c:v>2010</c:v>
                </c:pt>
              </c:strCache>
            </c:strRef>
          </c:tx>
          <c:spPr>
            <a:solidFill>
              <a:srgbClr val="FFFF00"/>
            </a:solidFill>
          </c:spPr>
          <c:invertIfNegative val="0"/>
          <c:dLbls>
            <c:showLegendKey val="0"/>
            <c:showVal val="1"/>
            <c:showCatName val="0"/>
            <c:showSerName val="0"/>
            <c:showPercent val="0"/>
            <c:showBubbleSize val="0"/>
            <c:showLeaderLines val="0"/>
          </c:dLbls>
          <c:cat>
            <c:strRef>
              <c:f>Sheet1!$B$54:$E$54</c:f>
              <c:strCache>
                <c:ptCount val="4"/>
                <c:pt idx="0">
                  <c:v>6th</c:v>
                </c:pt>
                <c:pt idx="1">
                  <c:v>8th</c:v>
                </c:pt>
                <c:pt idx="2">
                  <c:v>10th</c:v>
                </c:pt>
                <c:pt idx="3">
                  <c:v>12th</c:v>
                </c:pt>
              </c:strCache>
            </c:strRef>
          </c:cat>
          <c:val>
            <c:numRef>
              <c:f>Sheet1!$B$56:$E$56</c:f>
              <c:numCache>
                <c:formatCode>General</c:formatCode>
                <c:ptCount val="4"/>
                <c:pt idx="0">
                  <c:v>0</c:v>
                </c:pt>
                <c:pt idx="1">
                  <c:v>16</c:v>
                </c:pt>
                <c:pt idx="2">
                  <c:v>20</c:v>
                </c:pt>
                <c:pt idx="3">
                  <c:v>17</c:v>
                </c:pt>
              </c:numCache>
            </c:numRef>
          </c:val>
        </c:ser>
        <c:ser>
          <c:idx val="2"/>
          <c:order val="2"/>
          <c:tx>
            <c:strRef>
              <c:f>Sheet1!$A$57</c:f>
              <c:strCache>
                <c:ptCount val="1"/>
                <c:pt idx="0">
                  <c:v>2012</c:v>
                </c:pt>
              </c:strCache>
            </c:strRef>
          </c:tx>
          <c:spPr>
            <a:solidFill>
              <a:srgbClr val="00B050"/>
            </a:solidFill>
          </c:spPr>
          <c:invertIfNegative val="0"/>
          <c:dLbls>
            <c:showLegendKey val="0"/>
            <c:showVal val="1"/>
            <c:showCatName val="0"/>
            <c:showSerName val="0"/>
            <c:showPercent val="0"/>
            <c:showBubbleSize val="0"/>
            <c:showLeaderLines val="0"/>
          </c:dLbls>
          <c:cat>
            <c:strRef>
              <c:f>Sheet1!$B$54:$E$54</c:f>
              <c:strCache>
                <c:ptCount val="4"/>
                <c:pt idx="0">
                  <c:v>6th</c:v>
                </c:pt>
                <c:pt idx="1">
                  <c:v>8th</c:v>
                </c:pt>
                <c:pt idx="2">
                  <c:v>10th</c:v>
                </c:pt>
                <c:pt idx="3">
                  <c:v>12th</c:v>
                </c:pt>
              </c:strCache>
            </c:strRef>
          </c:cat>
          <c:val>
            <c:numRef>
              <c:f>Sheet1!$B$57:$E$57</c:f>
              <c:numCache>
                <c:formatCode>General</c:formatCode>
                <c:ptCount val="4"/>
                <c:pt idx="0">
                  <c:v>0</c:v>
                </c:pt>
                <c:pt idx="1">
                  <c:v>17</c:v>
                </c:pt>
                <c:pt idx="2">
                  <c:v>18</c:v>
                </c:pt>
                <c:pt idx="3">
                  <c:v>20</c:v>
                </c:pt>
              </c:numCache>
            </c:numRef>
          </c:val>
        </c:ser>
        <c:ser>
          <c:idx val="3"/>
          <c:order val="3"/>
          <c:tx>
            <c:strRef>
              <c:f>Sheet1!$A$58</c:f>
              <c:strCache>
                <c:ptCount val="1"/>
                <c:pt idx="0">
                  <c:v>2014</c:v>
                </c:pt>
              </c:strCache>
            </c:strRef>
          </c:tx>
          <c:spPr>
            <a:solidFill>
              <a:srgbClr val="00B0F0"/>
            </a:solidFill>
          </c:spPr>
          <c:invertIfNegative val="0"/>
          <c:dLbls>
            <c:showLegendKey val="0"/>
            <c:showVal val="1"/>
            <c:showCatName val="0"/>
            <c:showSerName val="0"/>
            <c:showPercent val="0"/>
            <c:showBubbleSize val="0"/>
            <c:showLeaderLines val="0"/>
          </c:dLbls>
          <c:cat>
            <c:strRef>
              <c:f>Sheet1!$B$54:$E$54</c:f>
              <c:strCache>
                <c:ptCount val="4"/>
                <c:pt idx="0">
                  <c:v>6th</c:v>
                </c:pt>
                <c:pt idx="1">
                  <c:v>8th</c:v>
                </c:pt>
                <c:pt idx="2">
                  <c:v>10th</c:v>
                </c:pt>
                <c:pt idx="3">
                  <c:v>12th</c:v>
                </c:pt>
              </c:strCache>
            </c:strRef>
          </c:cat>
          <c:val>
            <c:numRef>
              <c:f>Sheet1!$B$58:$E$58</c:f>
              <c:numCache>
                <c:formatCode>General</c:formatCode>
                <c:ptCount val="4"/>
                <c:pt idx="0">
                  <c:v>0</c:v>
                </c:pt>
                <c:pt idx="1">
                  <c:v>17</c:v>
                </c:pt>
                <c:pt idx="2">
                  <c:v>22</c:v>
                </c:pt>
                <c:pt idx="3">
                  <c:v>18</c:v>
                </c:pt>
              </c:numCache>
            </c:numRef>
          </c:val>
        </c:ser>
        <c:dLbls>
          <c:showLegendKey val="0"/>
          <c:showVal val="0"/>
          <c:showCatName val="0"/>
          <c:showSerName val="0"/>
          <c:showPercent val="0"/>
          <c:showBubbleSize val="0"/>
        </c:dLbls>
        <c:gapWidth val="150"/>
        <c:axId val="86496384"/>
        <c:axId val="86497920"/>
      </c:barChart>
      <c:catAx>
        <c:axId val="86496384"/>
        <c:scaling>
          <c:orientation val="minMax"/>
        </c:scaling>
        <c:delete val="0"/>
        <c:axPos val="b"/>
        <c:majorTickMark val="out"/>
        <c:minorTickMark val="none"/>
        <c:tickLblPos val="nextTo"/>
        <c:crossAx val="86497920"/>
        <c:crosses val="autoZero"/>
        <c:auto val="1"/>
        <c:lblAlgn val="ctr"/>
        <c:lblOffset val="100"/>
        <c:noMultiLvlLbl val="0"/>
      </c:catAx>
      <c:valAx>
        <c:axId val="86497920"/>
        <c:scaling>
          <c:orientation val="minMax"/>
        </c:scaling>
        <c:delete val="0"/>
        <c:axPos val="l"/>
        <c:majorGridlines/>
        <c:numFmt formatCode="General" sourceLinked="1"/>
        <c:majorTickMark val="out"/>
        <c:minorTickMark val="none"/>
        <c:tickLblPos val="nextTo"/>
        <c:crossAx val="86496384"/>
        <c:crosses val="autoZero"/>
        <c:crossBetween val="between"/>
      </c:valAx>
    </c:plotArea>
    <c:legend>
      <c:legendPos val="r"/>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9EDC74-3526-437B-80EB-53D26D9AAF03}" type="datetimeFigureOut">
              <a:rPr lang="en-US" smtClean="0"/>
              <a:t>8/6/2015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A23E17F-323D-47E5-87B2-EA3DECE98B41}" type="slidenum">
              <a:rPr lang="en-US" smtClean="0"/>
              <a:t>‹#›</a:t>
            </a:fld>
            <a:endParaRPr lang="en-US"/>
          </a:p>
        </p:txBody>
      </p:sp>
    </p:spTree>
    <p:extLst>
      <p:ext uri="{BB962C8B-B14F-4D97-AF65-F5344CB8AC3E}">
        <p14:creationId xmlns:p14="http://schemas.microsoft.com/office/powerpoint/2010/main" val="4186029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B25FD5-D3C6-42C4-B053-2EC21085C706}" type="datetimeFigureOut">
              <a:rPr lang="en-US" smtClean="0"/>
              <a:t>8/6/2015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2B5B6E-2ACE-4C53-8217-65C0A9D7536D}" type="slidenum">
              <a:rPr lang="en-US" smtClean="0"/>
              <a:t>‹#›</a:t>
            </a:fld>
            <a:endParaRPr lang="en-US"/>
          </a:p>
        </p:txBody>
      </p:sp>
    </p:spTree>
    <p:extLst>
      <p:ext uri="{BB962C8B-B14F-4D97-AF65-F5344CB8AC3E}">
        <p14:creationId xmlns:p14="http://schemas.microsoft.com/office/powerpoint/2010/main" val="2832418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mentalhealthscreening.org/SOS"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a:ln/>
        </p:spPr>
      </p:sp>
      <p:sp>
        <p:nvSpPr>
          <p:cNvPr id="32771" name="Notes Placeholder 2"/>
          <p:cNvSpPr>
            <a:spLocks noGrp="1"/>
          </p:cNvSpPr>
          <p:nvPr>
            <p:ph type="body" idx="1"/>
          </p:nvPr>
        </p:nvSpPr>
        <p:spPr>
          <a:noFill/>
        </p:spPr>
        <p:txBody>
          <a:bodyPr/>
          <a:lstStyle/>
          <a:p>
            <a:r>
              <a:rPr lang="en-US" dirty="0" smtClean="0">
                <a:ea typeface="ＭＳ Ｐゴシック" charset="-128"/>
              </a:rPr>
              <a:t>Citation (9)</a:t>
            </a:r>
          </a:p>
        </p:txBody>
      </p:sp>
      <p:sp>
        <p:nvSpPr>
          <p:cNvPr id="32772" name="Slide Number Placeholder 3"/>
          <p:cNvSpPr>
            <a:spLocks noGrp="1"/>
          </p:cNvSpPr>
          <p:nvPr>
            <p:ph type="sldNum" sz="quarter" idx="5"/>
          </p:nvPr>
        </p:nvSpPr>
        <p:spPr>
          <a:noFill/>
          <a:ln>
            <a:miter lim="800000"/>
            <a:headEnd/>
            <a:tailEnd/>
          </a:ln>
        </p:spPr>
        <p:txBody>
          <a:bodyPr/>
          <a:lstStyle/>
          <a:p>
            <a:fld id="{0344B781-90A5-46A0-8827-6D4AE39F3F43}" type="slidenum">
              <a:rPr lang="de-DE"/>
              <a:pPr/>
              <a:t>7</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Including suicidal</a:t>
            </a:r>
            <a:r>
              <a:rPr lang="en-US" baseline="0" dirty="0" smtClean="0"/>
              <a:t> thinking, behavior, ad threats of violence.  This will help districts and schools respond quickly and effectively in a crisis.  Refer to OSPI website.</a:t>
            </a:r>
            <a:endParaRPr lang="en-US" dirty="0"/>
          </a:p>
        </p:txBody>
      </p:sp>
      <p:sp>
        <p:nvSpPr>
          <p:cNvPr id="4" name="Slide Number Placeholder 3"/>
          <p:cNvSpPr>
            <a:spLocks noGrp="1"/>
          </p:cNvSpPr>
          <p:nvPr>
            <p:ph type="sldNum" sz="quarter" idx="10"/>
          </p:nvPr>
        </p:nvSpPr>
        <p:spPr/>
        <p:txBody>
          <a:bodyPr/>
          <a:lstStyle/>
          <a:p>
            <a:fld id="{4B7A1D9F-E618-437D-A8E7-2278437A842D}" type="slidenum">
              <a:rPr lang="en-US" smtClean="0"/>
              <a:t>20</a:t>
            </a:fld>
            <a:endParaRPr lang="en-US"/>
          </a:p>
        </p:txBody>
      </p:sp>
    </p:spTree>
    <p:extLst>
      <p:ext uri="{BB962C8B-B14F-4D97-AF65-F5344CB8AC3E}">
        <p14:creationId xmlns:p14="http://schemas.microsoft.com/office/powerpoint/2010/main" val="1531789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800" dirty="0" smtClean="0"/>
              <a:t>Content includes background and awareness, prevention strategies, identifying and intervening in signs of depression and suicidal thinking, resources</a:t>
            </a:r>
          </a:p>
          <a:p>
            <a:pPr lvl="1"/>
            <a:r>
              <a:rPr lang="en-US" sz="1800" dirty="0" smtClean="0"/>
              <a:t>Content on special population issues for many youth populations</a:t>
            </a:r>
          </a:p>
          <a:p>
            <a:pPr lvl="1"/>
            <a:r>
              <a:rPr lang="en-US" sz="1800" dirty="0" smtClean="0"/>
              <a:t>Versions tailored to the audience for: </a:t>
            </a:r>
          </a:p>
          <a:p>
            <a:pPr lvl="2"/>
            <a:r>
              <a:rPr lang="en-US" sz="1600" dirty="0" smtClean="0"/>
              <a:t>Students</a:t>
            </a:r>
          </a:p>
          <a:p>
            <a:pPr lvl="2"/>
            <a:r>
              <a:rPr lang="en-US" sz="1600" dirty="0" smtClean="0"/>
              <a:t>Parents of teens</a:t>
            </a:r>
          </a:p>
          <a:p>
            <a:pPr lvl="2"/>
            <a:r>
              <a:rPr lang="en-US" sz="1600" dirty="0" smtClean="0"/>
              <a:t>Educators</a:t>
            </a:r>
          </a:p>
          <a:p>
            <a:pPr lvl="2"/>
            <a:r>
              <a:rPr lang="en-US" sz="1600" dirty="0" smtClean="0"/>
              <a:t>School counselors, nurses, and psychologists</a:t>
            </a:r>
          </a:p>
          <a:p>
            <a:pPr lvl="2"/>
            <a:r>
              <a:rPr lang="en-US" sz="1600" dirty="0" smtClean="0"/>
              <a:t>Mental health providers</a:t>
            </a:r>
          </a:p>
          <a:p>
            <a:pPr lvl="2"/>
            <a:r>
              <a:rPr lang="en-US" sz="1600" dirty="0" smtClean="0"/>
              <a:t>Others by request</a:t>
            </a:r>
          </a:p>
          <a:p>
            <a:endParaRPr lang="en-US" dirty="0"/>
          </a:p>
        </p:txBody>
      </p:sp>
      <p:sp>
        <p:nvSpPr>
          <p:cNvPr id="4" name="Slide Number Placeholder 3"/>
          <p:cNvSpPr>
            <a:spLocks noGrp="1"/>
          </p:cNvSpPr>
          <p:nvPr>
            <p:ph type="sldNum" sz="quarter" idx="10"/>
          </p:nvPr>
        </p:nvSpPr>
        <p:spPr/>
        <p:txBody>
          <a:bodyPr/>
          <a:lstStyle/>
          <a:p>
            <a:fld id="{4B7A1D9F-E618-437D-A8E7-2278437A842D}" type="slidenum">
              <a:rPr lang="en-US" smtClean="0"/>
              <a:t>23</a:t>
            </a:fld>
            <a:endParaRPr lang="en-US"/>
          </a:p>
        </p:txBody>
      </p:sp>
    </p:spTree>
    <p:extLst>
      <p:ext uri="{BB962C8B-B14F-4D97-AF65-F5344CB8AC3E}">
        <p14:creationId xmlns:p14="http://schemas.microsoft.com/office/powerpoint/2010/main" val="280324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"Time to ACT" is the main educational component of the SOS Signs of Suicide Middle School Program. The educational DVD features various scenes and educational vignettes to model responding to a friend in need using the ACT technique. Acknowledge that there is a problem; let your friend know that you Care; then Tell a trusted adult. For more information visit: </a:t>
            </a:r>
            <a:r>
              <a:rPr lang="en-US" dirty="0" smtClean="0">
                <a:hlinkClick r:id="rId3" tooltip="http://www.MentalHealthScreening.org/SOS"/>
              </a:rPr>
              <a:t>http://www.MentalHealthScreening.org/SOS</a:t>
            </a:r>
            <a:endParaRPr lang="en-US" dirty="0" smtClean="0"/>
          </a:p>
          <a:p>
            <a:endParaRPr lang="en-US" dirty="0" smtClean="0"/>
          </a:p>
          <a:p>
            <a:pPr rtl="0"/>
            <a:r>
              <a:rPr lang="en-US" dirty="0" smtClean="0"/>
              <a:t>SOS Signs of Suicide® Prevention program is an award-winning, nationally recognized program designed for middle and high school-age students. The program teaches students how to identify the symptoms of depression and suicidality in themselves or their friends, and encourages help-seeking through the use of the ACT® technique (Acknowledge, Care, Tell).</a:t>
            </a:r>
            <a:endParaRPr lang="en-US" dirty="0"/>
          </a:p>
        </p:txBody>
      </p:sp>
      <p:sp>
        <p:nvSpPr>
          <p:cNvPr id="4" name="Slide Number Placeholder 3"/>
          <p:cNvSpPr>
            <a:spLocks noGrp="1"/>
          </p:cNvSpPr>
          <p:nvPr>
            <p:ph type="sldNum" sz="quarter" idx="10"/>
          </p:nvPr>
        </p:nvSpPr>
        <p:spPr/>
        <p:txBody>
          <a:bodyPr/>
          <a:lstStyle/>
          <a:p>
            <a:fld id="{222B5B6E-2ACE-4C53-8217-65C0A9D7536D}" type="slidenum">
              <a:rPr lang="en-US" smtClean="0"/>
              <a:t>26</a:t>
            </a:fld>
            <a:endParaRPr lang="en-US"/>
          </a:p>
        </p:txBody>
      </p:sp>
    </p:spTree>
    <p:extLst>
      <p:ext uri="{BB962C8B-B14F-4D97-AF65-F5344CB8AC3E}">
        <p14:creationId xmlns:p14="http://schemas.microsoft.com/office/powerpoint/2010/main" val="910748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263665E-018D-47C0-B387-173B49BBD00D}" type="datetime1">
              <a:rPr lang="en-US" smtClean="0"/>
              <a:t>8/6/2015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06526-DE92-4A68-A9D5-D1A1D9379C2D}"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68E06C-A5B7-4EB9-AA37-8AF5062A1F8B}" type="datetime1">
              <a:rPr lang="en-US" smtClean="0"/>
              <a:t>8/6/2015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06526-DE92-4A68-A9D5-D1A1D9379C2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ACFF40-09E8-428D-985C-1FD47098D8F1}" type="datetime1">
              <a:rPr lang="en-US" smtClean="0"/>
              <a:t>8/6/2015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06526-DE92-4A68-A9D5-D1A1D9379C2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ODS Layout 18">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684145" y="386329"/>
            <a:ext cx="3775710" cy="835703"/>
          </a:xfrm>
        </p:spPr>
        <p:txBody>
          <a:bodyPr/>
          <a:lstStyle>
            <a:lvl1pPr marL="0" indent="0" algn="ctr">
              <a:buNone/>
              <a:defRPr>
                <a:solidFill>
                  <a:schemeClr val="tx1">
                    <a:tint val="75000"/>
                  </a:schemeClr>
                </a:solidFill>
              </a:defRPr>
            </a:lvl1pPr>
            <a:lvl2pPr marL="0" indent="0" algn="ctr">
              <a:buNone/>
              <a:defRPr>
                <a:solidFill>
                  <a:schemeClr val="tx1">
                    <a:tint val="75000"/>
                  </a:schemeClr>
                </a:solidFill>
              </a:defRPr>
            </a:lvl2pPr>
            <a:lvl3pPr marL="0" indent="0" algn="ctr">
              <a:buNone/>
              <a:defRPr>
                <a:solidFill>
                  <a:schemeClr val="tx1">
                    <a:tint val="75000"/>
                  </a:schemeClr>
                </a:solidFill>
              </a:defRPr>
            </a:lvl3pPr>
            <a:lvl4pPr marL="0" indent="0" algn="ctr">
              <a:buNone/>
              <a:defRPr>
                <a:solidFill>
                  <a:schemeClr val="tx1">
                    <a:tint val="75000"/>
                  </a:schemeClr>
                </a:solidFill>
              </a:defRPr>
            </a:lvl4pPr>
            <a:lvl5pPr marL="0" indent="0" algn="ctr">
              <a:buNone/>
              <a:defRPr>
                <a:solidFill>
                  <a:schemeClr val="tx1">
                    <a:tint val="75000"/>
                  </a:schemeClr>
                </a:solidFill>
              </a:defRPr>
            </a:lvl5pPr>
            <a:lvl6pPr marL="0" indent="0" algn="ctr">
              <a:buNone/>
              <a:defRPr>
                <a:solidFill>
                  <a:schemeClr val="tx1">
                    <a:tint val="75000"/>
                  </a:schemeClr>
                </a:solidFill>
              </a:defRPr>
            </a:lvl6pPr>
            <a:lvl7pPr marL="0" indent="0" algn="ctr">
              <a:buNone/>
              <a:defRPr>
                <a:solidFill>
                  <a:schemeClr val="tx1">
                    <a:tint val="75000"/>
                  </a:schemeClr>
                </a:solidFill>
              </a:defRPr>
            </a:lvl7pPr>
            <a:lvl8pPr marL="0" indent="0" algn="ctr">
              <a:buNone/>
              <a:defRPr>
                <a:solidFill>
                  <a:schemeClr val="tx1">
                    <a:tint val="75000"/>
                  </a:schemeClr>
                </a:solidFill>
              </a:defRPr>
            </a:lvl8pPr>
            <a:lvl9pPr marL="0" indent="0" algn="ctr">
              <a:buNone/>
              <a:defRPr>
                <a:solidFill>
                  <a:schemeClr val="tx1">
                    <a:tint val="75000"/>
                  </a:schemeClr>
                </a:solidFill>
              </a:defRPr>
            </a:lvl9pPr>
          </a:lstStyle>
          <a:p>
            <a:r>
              <a:rPr lang="en-US" smtClean="0"/>
              <a:t>Click to edit Master subtitle style</a:t>
            </a:r>
            <a:endParaRPr lang="en-US"/>
          </a:p>
        </p:txBody>
      </p:sp>
      <p:sp>
        <p:nvSpPr>
          <p:cNvPr id="3" name="Picture Placeholder 2"/>
          <p:cNvSpPr>
            <a:spLocks noGrp="1"/>
          </p:cNvSpPr>
          <p:nvPr>
            <p:ph type="pic" idx="2"/>
          </p:nvPr>
        </p:nvSpPr>
        <p:spPr>
          <a:xfrm>
            <a:off x="228600" y="1423245"/>
            <a:ext cx="8686800" cy="4539359"/>
          </a:xfrm>
        </p:spPr>
      </p:sp>
      <p:sp>
        <p:nvSpPr>
          <p:cNvPr id="4" name="Footnote 1"/>
          <p:cNvSpPr>
            <a:spLocks noGrp="1"/>
          </p:cNvSpPr>
          <p:nvPr>
            <p:ph type="ftr" idx="3"/>
          </p:nvPr>
        </p:nvSpPr>
        <p:spPr>
          <a:xfrm>
            <a:off x="2400300" y="6306006"/>
            <a:ext cx="4343400" cy="309868"/>
          </a:xfrm>
        </p:spPr>
        <p:txBody>
          <a:bodyPr/>
          <a:lstStyle/>
          <a:p>
            <a:endParaRPr lang="en-US"/>
          </a:p>
        </p:txBody>
      </p:sp>
      <p:sp>
        <p:nvSpPr>
          <p:cNvPr id="5" name="Slide Number Placeholder"/>
          <p:cNvSpPr>
            <a:spLocks noGrp="1"/>
          </p:cNvSpPr>
          <p:nvPr>
            <p:ph type="sldNum" sz="quarter" idx="4"/>
          </p:nvPr>
        </p:nvSpPr>
        <p:spPr>
          <a:xfrm>
            <a:off x="6743700" y="6476367"/>
            <a:ext cx="2171700" cy="139507"/>
          </a:xfrm>
        </p:spPr>
        <p:txBody>
          <a:bodyPr/>
          <a:lstStyle/>
          <a:p>
            <a:fld id="{B2DD3A28-75BF-4A86-9B88-773FD02F7AD2}" type="slidenum">
              <a:rPr lang="en-US" smtClean="0"/>
              <a:pPr/>
              <a:t>‹#›</a:t>
            </a:fld>
            <a:endParaRPr lang="en-US"/>
          </a:p>
        </p:txBody>
      </p:sp>
    </p:spTree>
    <p:extLst>
      <p:ext uri="{BB962C8B-B14F-4D97-AF65-F5344CB8AC3E}">
        <p14:creationId xmlns:p14="http://schemas.microsoft.com/office/powerpoint/2010/main" val="2343168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65F454-7B5A-4290-8A84-01215EC104DD}" type="datetime1">
              <a:rPr lang="en-US" smtClean="0"/>
              <a:t>8/6/2015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06526-DE92-4A68-A9D5-D1A1D9379C2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829C0C-3713-4F17-9CE5-24DAE9E59D23}" type="datetime1">
              <a:rPr lang="en-US" smtClean="0"/>
              <a:t>8/6/2015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06526-DE92-4A68-A9D5-D1A1D9379C2D}"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4BEA8D2-9513-4973-9726-ECCFC71E50C0}" type="datetime1">
              <a:rPr lang="en-US" smtClean="0"/>
              <a:t>8/6/2015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006526-DE92-4A68-A9D5-D1A1D9379C2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68B6F16-D65A-4BBF-8058-8959CE152A10}" type="datetime1">
              <a:rPr lang="en-US" smtClean="0"/>
              <a:t>8/6/2015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006526-DE92-4A68-A9D5-D1A1D9379C2D}"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BD8542-70FE-4211-8530-AF01DFBEC04A}" type="datetime1">
              <a:rPr lang="en-US" smtClean="0"/>
              <a:t>8/6/2015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006526-DE92-4A68-A9D5-D1A1D9379C2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B18597-87D1-4444-8F3F-FEFCA9703585}" type="datetime1">
              <a:rPr lang="en-US" smtClean="0"/>
              <a:t>8/6/2015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006526-DE92-4A68-A9D5-D1A1D9379C2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15FA6B-518E-4F20-B553-FBB5CC8592D5}" type="datetime1">
              <a:rPr lang="en-US" smtClean="0"/>
              <a:t>8/6/2015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006526-DE92-4A68-A9D5-D1A1D9379C2D}"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A720D4-778D-413B-946F-CD1C2754B548}" type="datetime1">
              <a:rPr lang="en-US" smtClean="0"/>
              <a:t>8/6/2015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006526-DE92-4A68-A9D5-D1A1D9379C2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8C9883E-37F8-4B6E-A36D-2C9B4A6A5CC5}" type="datetime1">
              <a:rPr lang="en-US" smtClean="0"/>
              <a:t>8/6/2015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5006526-DE92-4A68-A9D5-D1A1D9379C2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nbcnews.com/video/dateline/46884856#4688485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stopbullyingnow.hrsa.gov/"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youtube.com/watch?v=CRjAm3b-e_w"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youtube.com/watch?v=hhuUCVbejus"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www.pacer.org/bullying/" TargetMode="External"/><Relationship Id="rId3" Type="http://schemas.openxmlformats.org/officeDocument/2006/relationships/hyperlink" Target="http://www.cfchildren.org/" TargetMode="External"/><Relationship Id="rId7" Type="http://schemas.openxmlformats.org/officeDocument/2006/relationships/hyperlink" Target="http://www.clemson.edu/olweus/" TargetMode="External"/><Relationship Id="rId2" Type="http://schemas.openxmlformats.org/officeDocument/2006/relationships/hyperlink" Target="http://www.k12.wa.us/Safetycenter/BullyingHarassment/pubdocs/RESOURCES-HIB-WAState-DigitalSafety.pdf" TargetMode="External"/><Relationship Id="rId1" Type="http://schemas.openxmlformats.org/officeDocument/2006/relationships/slideLayout" Target="../slideLayouts/slideLayout2.xml"/><Relationship Id="rId6" Type="http://schemas.openxmlformats.org/officeDocument/2006/relationships/hyperlink" Target="http://marccenter.webs.com/" TargetMode="External"/><Relationship Id="rId5" Type="http://schemas.openxmlformats.org/officeDocument/2006/relationships/hyperlink" Target="http://groundspark.org/our-films-and-campaigns/lets-get-real" TargetMode="External"/><Relationship Id="rId4" Type="http://schemas.openxmlformats.org/officeDocument/2006/relationships/hyperlink" Target="http://community-matters.org/" TargetMode="External"/><Relationship Id="rId9" Type="http://schemas.openxmlformats.org/officeDocument/2006/relationships/hyperlink" Target="http://www.peacefulplaygrounds.com/index.htm"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www.tolerance.org/?source=redirect&amp;url=teachingtolerance" TargetMode="External"/><Relationship Id="rId3" Type="http://schemas.openxmlformats.org/officeDocument/2006/relationships/hyperlink" Target="http://www.pa.org/?page_id=937" TargetMode="External"/><Relationship Id="rId7" Type="http://schemas.openxmlformats.org/officeDocument/2006/relationships/hyperlink" Target="http://www.stopbullying.gov/" TargetMode="External"/><Relationship Id="rId2" Type="http://schemas.openxmlformats.org/officeDocument/2006/relationships/hyperlink" Target="http://www.pbis.org/" TargetMode="External"/><Relationship Id="rId1" Type="http://schemas.openxmlformats.org/officeDocument/2006/relationships/slideLayout" Target="../slideLayouts/slideLayout2.xml"/><Relationship Id="rId6" Type="http://schemas.openxmlformats.org/officeDocument/2006/relationships/hyperlink" Target="http://district.seattleschools.org/modules/cms/pages.phtml?pageid=216981" TargetMode="External"/><Relationship Id="rId5" Type="http://schemas.openxmlformats.org/officeDocument/2006/relationships/hyperlink" Target="http://www.safeandcivilschools.com/" TargetMode="External"/><Relationship Id="rId4" Type="http://schemas.openxmlformats.org/officeDocument/2006/relationships/hyperlink" Target="http://www.rachelschallenge.org/" TargetMode="External"/><Relationship Id="rId9" Type="http://schemas.openxmlformats.org/officeDocument/2006/relationships/hyperlink" Target="http://www.k12.wa.us/Safetycenter/BullyingHarassment/default.asp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www.youtube.com/watch?v=m5yCOSHeYn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Supporting our Students in Safe and Secure Environments</a:t>
            </a:r>
            <a:endParaRPr lang="en-US" dirty="0"/>
          </a:p>
        </p:txBody>
      </p:sp>
      <p:sp>
        <p:nvSpPr>
          <p:cNvPr id="3" name="Subtitle 2"/>
          <p:cNvSpPr>
            <a:spLocks noGrp="1"/>
          </p:cNvSpPr>
          <p:nvPr>
            <p:ph type="subTitle" idx="1"/>
          </p:nvPr>
        </p:nvSpPr>
        <p:spPr/>
        <p:txBody>
          <a:bodyPr/>
          <a:lstStyle/>
          <a:p>
            <a:r>
              <a:rPr lang="en-US" dirty="0" smtClean="0"/>
              <a:t>HIB &amp; Suicide Prevention</a:t>
            </a:r>
          </a:p>
          <a:p>
            <a:r>
              <a:rPr lang="en-US" dirty="0" smtClean="0"/>
              <a:t>August 6, 2015</a:t>
            </a:r>
            <a:endParaRPr lang="en-US" dirty="0"/>
          </a:p>
        </p:txBody>
      </p:sp>
      <p:sp>
        <p:nvSpPr>
          <p:cNvPr id="4" name="Slide Number Placeholder 3"/>
          <p:cNvSpPr>
            <a:spLocks noGrp="1"/>
          </p:cNvSpPr>
          <p:nvPr>
            <p:ph type="sldNum" sz="quarter" idx="12"/>
          </p:nvPr>
        </p:nvSpPr>
        <p:spPr/>
        <p:txBody>
          <a:bodyPr/>
          <a:lstStyle/>
          <a:p>
            <a:fld id="{35006526-DE92-4A68-A9D5-D1A1D9379C2D}" type="slidenum">
              <a:rPr lang="en-US" smtClean="0"/>
              <a:t>1</a:t>
            </a:fld>
            <a:endParaRPr lang="en-US"/>
          </a:p>
        </p:txBody>
      </p:sp>
    </p:spTree>
    <p:extLst>
      <p:ext uri="{BB962C8B-B14F-4D97-AF65-F5344CB8AC3E}">
        <p14:creationId xmlns:p14="http://schemas.microsoft.com/office/powerpoint/2010/main" val="21125357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in Harassment</a:t>
            </a:r>
            <a:endParaRPr lang="en-US" dirty="0"/>
          </a:p>
        </p:txBody>
      </p:sp>
      <p:sp>
        <p:nvSpPr>
          <p:cNvPr id="3" name="Content Placeholder 2"/>
          <p:cNvSpPr>
            <a:spLocks noGrp="1"/>
          </p:cNvSpPr>
          <p:nvPr>
            <p:ph idx="1"/>
          </p:nvPr>
        </p:nvSpPr>
        <p:spPr/>
        <p:txBody>
          <a:bodyPr/>
          <a:lstStyle/>
          <a:p>
            <a:r>
              <a:rPr lang="en-US" dirty="0" smtClean="0"/>
              <a:t>Aggressor</a:t>
            </a:r>
          </a:p>
          <a:p>
            <a:r>
              <a:rPr lang="en-US" dirty="0" smtClean="0"/>
              <a:t>Target</a:t>
            </a:r>
          </a:p>
          <a:p>
            <a:r>
              <a:rPr lang="en-US" dirty="0" smtClean="0"/>
              <a:t>Bystanders</a:t>
            </a:r>
          </a:p>
          <a:p>
            <a:pPr lvl="1"/>
            <a:r>
              <a:rPr lang="en-US" dirty="0" smtClean="0"/>
              <a:t>Bystanders can be taught to be </a:t>
            </a:r>
            <a:r>
              <a:rPr lang="en-US" b="1" dirty="0" smtClean="0">
                <a:solidFill>
                  <a:srgbClr val="FF0000"/>
                </a:solidFill>
              </a:rPr>
              <a:t>UP-STANDERS</a:t>
            </a:r>
            <a:r>
              <a:rPr lang="en-US" dirty="0" smtClean="0"/>
              <a:t> to change the climate</a:t>
            </a:r>
            <a:endParaRPr lang="en-US" dirty="0"/>
          </a:p>
        </p:txBody>
      </p:sp>
      <p:sp>
        <p:nvSpPr>
          <p:cNvPr id="4" name="Slide Number Placeholder 3"/>
          <p:cNvSpPr>
            <a:spLocks noGrp="1"/>
          </p:cNvSpPr>
          <p:nvPr>
            <p:ph type="sldNum" sz="quarter" idx="12"/>
          </p:nvPr>
        </p:nvSpPr>
        <p:spPr/>
        <p:txBody>
          <a:bodyPr/>
          <a:lstStyle/>
          <a:p>
            <a:fld id="{35006526-DE92-4A68-A9D5-D1A1D9379C2D}" type="slidenum">
              <a:rPr lang="en-US" smtClean="0"/>
              <a:t>10</a:t>
            </a:fld>
            <a:endParaRPr lang="en-US"/>
          </a:p>
        </p:txBody>
      </p:sp>
    </p:spTree>
    <p:extLst>
      <p:ext uri="{BB962C8B-B14F-4D97-AF65-F5344CB8AC3E}">
        <p14:creationId xmlns:p14="http://schemas.microsoft.com/office/powerpoint/2010/main" val="15557997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When </a:t>
            </a:r>
            <a:r>
              <a:rPr lang="en-US" dirty="0"/>
              <a:t>D</a:t>
            </a:r>
            <a:r>
              <a:rPr lang="en-US" dirty="0" smtClean="0"/>
              <a:t>o </a:t>
            </a:r>
            <a:r>
              <a:rPr lang="en-US" dirty="0"/>
              <a:t>K</a:t>
            </a:r>
            <a:r>
              <a:rPr lang="en-US" dirty="0" smtClean="0"/>
              <a:t>ids </a:t>
            </a:r>
            <a:r>
              <a:rPr lang="en-US" dirty="0"/>
              <a:t>R</a:t>
            </a:r>
            <a:r>
              <a:rPr lang="en-US" dirty="0" smtClean="0"/>
              <a:t>eveal Bully </a:t>
            </a:r>
            <a:r>
              <a:rPr lang="en-US" dirty="0"/>
              <a:t>T</a:t>
            </a:r>
            <a:r>
              <a:rPr lang="en-US" dirty="0" smtClean="0"/>
              <a:t>roubles?</a:t>
            </a:r>
            <a:endParaRPr lang="en-US" dirty="0"/>
          </a:p>
        </p:txBody>
      </p:sp>
      <p:sp>
        <p:nvSpPr>
          <p:cNvPr id="3" name="Content Placeholder 2"/>
          <p:cNvSpPr>
            <a:spLocks noGrp="1"/>
          </p:cNvSpPr>
          <p:nvPr>
            <p:ph idx="1"/>
          </p:nvPr>
        </p:nvSpPr>
        <p:spPr/>
        <p:txBody>
          <a:bodyPr/>
          <a:lstStyle/>
          <a:p>
            <a:r>
              <a:rPr lang="en-US" dirty="0" smtClean="0"/>
              <a:t>Video – </a:t>
            </a:r>
            <a:r>
              <a:rPr lang="en-US" dirty="0" smtClean="0">
                <a:hlinkClick r:id="rId2"/>
              </a:rPr>
              <a:t>Rosalind Wiseman</a:t>
            </a:r>
            <a:endParaRPr lang="en-US" dirty="0" smtClean="0"/>
          </a:p>
          <a:p>
            <a:r>
              <a:rPr lang="en-US" dirty="0" smtClean="0"/>
              <a:t>A story about a kid.</a:t>
            </a:r>
            <a:endParaRPr lang="en-US" dirty="0"/>
          </a:p>
        </p:txBody>
      </p:sp>
      <p:sp>
        <p:nvSpPr>
          <p:cNvPr id="4" name="Slide Number Placeholder 3"/>
          <p:cNvSpPr>
            <a:spLocks noGrp="1"/>
          </p:cNvSpPr>
          <p:nvPr>
            <p:ph type="sldNum" sz="quarter" idx="12"/>
          </p:nvPr>
        </p:nvSpPr>
        <p:spPr/>
        <p:txBody>
          <a:bodyPr/>
          <a:lstStyle/>
          <a:p>
            <a:fld id="{35006526-DE92-4A68-A9D5-D1A1D9379C2D}" type="slidenum">
              <a:rPr lang="en-US" smtClean="0"/>
              <a:t>11</a:t>
            </a:fld>
            <a:endParaRPr lang="en-US"/>
          </a:p>
        </p:txBody>
      </p:sp>
    </p:spTree>
    <p:extLst>
      <p:ext uri="{BB962C8B-B14F-4D97-AF65-F5344CB8AC3E}">
        <p14:creationId xmlns:p14="http://schemas.microsoft.com/office/powerpoint/2010/main" val="28925772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2014-15 EPS Discipline Data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47934549"/>
              </p:ext>
            </p:extLst>
          </p:nvPr>
        </p:nvGraphicFramePr>
        <p:xfrm>
          <a:off x="990599" y="1752602"/>
          <a:ext cx="7239001" cy="4114798"/>
        </p:xfrm>
        <a:graphic>
          <a:graphicData uri="http://schemas.openxmlformats.org/drawingml/2006/table">
            <a:tbl>
              <a:tblPr>
                <a:tableStyleId>{5C22544A-7EE6-4342-B048-85BDC9FD1C3A}</a:tableStyleId>
              </a:tblPr>
              <a:tblGrid>
                <a:gridCol w="2209177"/>
                <a:gridCol w="1676608"/>
                <a:gridCol w="1676608"/>
                <a:gridCol w="1676608"/>
              </a:tblGrid>
              <a:tr h="560401">
                <a:tc>
                  <a:txBody>
                    <a:bodyPr/>
                    <a:lstStyle/>
                    <a:p>
                      <a:pPr algn="l" fontAlgn="ctr"/>
                      <a:r>
                        <a:rPr lang="en-US" sz="2000" u="none" strike="noStrike" dirty="0">
                          <a:effectLst/>
                        </a:rPr>
                        <a:t> </a:t>
                      </a:r>
                      <a:endParaRPr lang="en-US" sz="2000" b="0" i="0" u="none" strike="noStrike" dirty="0">
                        <a:solidFill>
                          <a:srgbClr val="000000"/>
                        </a:solidFill>
                        <a:effectLst/>
                        <a:latin typeface="Calibri"/>
                      </a:endParaRPr>
                    </a:p>
                  </a:txBody>
                  <a:tcPr marL="7620" marR="7620" marT="7620" marB="0" anchor="ctr"/>
                </a:tc>
                <a:tc>
                  <a:txBody>
                    <a:bodyPr/>
                    <a:lstStyle/>
                    <a:p>
                      <a:pPr algn="ctr" fontAlgn="ctr"/>
                      <a:r>
                        <a:rPr lang="en-US" sz="2000" b="1" u="none" strike="noStrike" dirty="0">
                          <a:effectLst/>
                        </a:rPr>
                        <a:t>Elementary</a:t>
                      </a:r>
                      <a:endParaRPr lang="en-US" sz="2000" b="1" i="0" u="none" strike="noStrike" dirty="0">
                        <a:solidFill>
                          <a:srgbClr val="000000"/>
                        </a:solidFill>
                        <a:effectLst/>
                        <a:latin typeface="Calibri"/>
                      </a:endParaRPr>
                    </a:p>
                  </a:txBody>
                  <a:tcPr marL="7620" marR="7620" marT="7620" marB="0" anchor="ctr"/>
                </a:tc>
                <a:tc>
                  <a:txBody>
                    <a:bodyPr/>
                    <a:lstStyle/>
                    <a:p>
                      <a:pPr algn="ctr" fontAlgn="ctr"/>
                      <a:r>
                        <a:rPr lang="en-US" sz="2000" b="1" u="none" strike="noStrike" dirty="0">
                          <a:effectLst/>
                        </a:rPr>
                        <a:t>Middle</a:t>
                      </a:r>
                      <a:endParaRPr lang="en-US" sz="2000" b="1" i="0" u="none" strike="noStrike" dirty="0">
                        <a:solidFill>
                          <a:srgbClr val="000000"/>
                        </a:solidFill>
                        <a:effectLst/>
                        <a:latin typeface="Calibri"/>
                      </a:endParaRPr>
                    </a:p>
                  </a:txBody>
                  <a:tcPr marL="7620" marR="7620" marT="7620" marB="0" anchor="ctr"/>
                </a:tc>
                <a:tc>
                  <a:txBody>
                    <a:bodyPr/>
                    <a:lstStyle/>
                    <a:p>
                      <a:pPr algn="ctr" fontAlgn="ctr"/>
                      <a:r>
                        <a:rPr lang="en-US" sz="2000" b="1" u="none" strike="noStrike" dirty="0">
                          <a:effectLst/>
                        </a:rPr>
                        <a:t>High</a:t>
                      </a:r>
                      <a:endParaRPr lang="en-US" sz="2000" b="1" i="0" u="none" strike="noStrike" dirty="0">
                        <a:solidFill>
                          <a:srgbClr val="000000"/>
                        </a:solidFill>
                        <a:effectLst/>
                        <a:latin typeface="Calibri"/>
                      </a:endParaRPr>
                    </a:p>
                  </a:txBody>
                  <a:tcPr marL="7620" marR="7620" marT="7620" marB="0" anchor="ctr"/>
                </a:tc>
              </a:tr>
              <a:tr h="560401">
                <a:tc>
                  <a:txBody>
                    <a:bodyPr/>
                    <a:lstStyle/>
                    <a:p>
                      <a:pPr algn="l" fontAlgn="ctr"/>
                      <a:r>
                        <a:rPr lang="en-US" sz="2000" u="none" strike="noStrike" dirty="0">
                          <a:effectLst/>
                        </a:rPr>
                        <a:t>Bullying/ Other Harassment</a:t>
                      </a:r>
                      <a:endParaRPr lang="en-US" sz="2000" b="0" i="0" u="none" strike="noStrike" dirty="0">
                        <a:solidFill>
                          <a:srgbClr val="000000"/>
                        </a:solidFill>
                        <a:effectLst/>
                        <a:latin typeface="Calibri"/>
                      </a:endParaRPr>
                    </a:p>
                  </a:txBody>
                  <a:tcPr marL="7620" marR="7620" marT="7620" marB="0" anchor="ctr"/>
                </a:tc>
                <a:tc>
                  <a:txBody>
                    <a:bodyPr/>
                    <a:lstStyle/>
                    <a:p>
                      <a:pPr algn="ctr" fontAlgn="ctr"/>
                      <a:r>
                        <a:rPr lang="en-US" sz="2000" u="none" strike="noStrike" dirty="0" smtClean="0">
                          <a:effectLst/>
                        </a:rPr>
                        <a:t>26</a:t>
                      </a:r>
                      <a:endParaRPr lang="en-US" sz="2000" b="0" i="0" u="none" strike="noStrike" dirty="0">
                        <a:solidFill>
                          <a:srgbClr val="000000"/>
                        </a:solidFill>
                        <a:effectLst/>
                        <a:latin typeface="Calibri"/>
                      </a:endParaRPr>
                    </a:p>
                  </a:txBody>
                  <a:tcPr marL="7620" marR="7620" marT="7620" marB="0" anchor="ctr"/>
                </a:tc>
                <a:tc>
                  <a:txBody>
                    <a:bodyPr/>
                    <a:lstStyle/>
                    <a:p>
                      <a:pPr algn="ctr" fontAlgn="ctr"/>
                      <a:r>
                        <a:rPr lang="en-US" sz="2000" u="none" strike="noStrike" dirty="0" smtClean="0">
                          <a:effectLst/>
                        </a:rPr>
                        <a:t>185</a:t>
                      </a:r>
                      <a:endParaRPr lang="en-US" sz="2000" b="0" i="0" u="none" strike="noStrike" dirty="0">
                        <a:solidFill>
                          <a:srgbClr val="000000"/>
                        </a:solidFill>
                        <a:effectLst/>
                        <a:latin typeface="Calibri"/>
                      </a:endParaRPr>
                    </a:p>
                  </a:txBody>
                  <a:tcPr marL="7620" marR="7620" marT="7620" marB="0" anchor="ctr"/>
                </a:tc>
                <a:tc>
                  <a:txBody>
                    <a:bodyPr/>
                    <a:lstStyle/>
                    <a:p>
                      <a:pPr algn="ctr" fontAlgn="ctr"/>
                      <a:r>
                        <a:rPr lang="en-US" sz="2000" u="none" strike="noStrike" dirty="0" smtClean="0">
                          <a:effectLst/>
                        </a:rPr>
                        <a:t>105</a:t>
                      </a:r>
                      <a:endParaRPr lang="en-US" sz="2000" b="0" i="0" u="none" strike="noStrike" dirty="0">
                        <a:solidFill>
                          <a:srgbClr val="000000"/>
                        </a:solidFill>
                        <a:effectLst/>
                        <a:latin typeface="Calibri"/>
                      </a:endParaRPr>
                    </a:p>
                  </a:txBody>
                  <a:tcPr marL="7620" marR="7620" marT="7620" marB="0" anchor="ctr"/>
                </a:tc>
              </a:tr>
              <a:tr h="560401">
                <a:tc>
                  <a:txBody>
                    <a:bodyPr/>
                    <a:lstStyle/>
                    <a:p>
                      <a:pPr algn="l" fontAlgn="ctr"/>
                      <a:r>
                        <a:rPr lang="en-US" sz="2000" u="none" strike="noStrike" dirty="0">
                          <a:effectLst/>
                        </a:rPr>
                        <a:t>Disability</a:t>
                      </a:r>
                      <a:endParaRPr lang="en-US" sz="2000" b="0" i="0" u="none" strike="noStrike" dirty="0">
                        <a:solidFill>
                          <a:srgbClr val="000000"/>
                        </a:solidFill>
                        <a:effectLst/>
                        <a:latin typeface="Calibri"/>
                      </a:endParaRPr>
                    </a:p>
                  </a:txBody>
                  <a:tcPr marL="7620" marR="7620" marT="7620" marB="0" anchor="ctr"/>
                </a:tc>
                <a:tc>
                  <a:txBody>
                    <a:bodyPr/>
                    <a:lstStyle/>
                    <a:p>
                      <a:pPr algn="ctr" fontAlgn="ctr"/>
                      <a:r>
                        <a:rPr lang="en-US" sz="2000" u="none" strike="noStrike" dirty="0">
                          <a:effectLst/>
                        </a:rPr>
                        <a:t>0</a:t>
                      </a:r>
                      <a:endParaRPr lang="en-US" sz="2000" b="0" i="0" u="none" strike="noStrike" dirty="0">
                        <a:solidFill>
                          <a:srgbClr val="000000"/>
                        </a:solidFill>
                        <a:effectLst/>
                        <a:latin typeface="Calibri"/>
                      </a:endParaRPr>
                    </a:p>
                  </a:txBody>
                  <a:tcPr marL="7620" marR="7620" marT="7620" marB="0" anchor="ctr"/>
                </a:tc>
                <a:tc>
                  <a:txBody>
                    <a:bodyPr/>
                    <a:lstStyle/>
                    <a:p>
                      <a:pPr algn="ctr" fontAlgn="ctr"/>
                      <a:r>
                        <a:rPr lang="en-US" sz="2000" u="none" strike="noStrike" dirty="0">
                          <a:effectLst/>
                        </a:rPr>
                        <a:t>0</a:t>
                      </a:r>
                      <a:endParaRPr lang="en-US" sz="2000" b="0" i="0" u="none" strike="noStrike" dirty="0">
                        <a:solidFill>
                          <a:srgbClr val="000000"/>
                        </a:solidFill>
                        <a:effectLst/>
                        <a:latin typeface="Calibri"/>
                      </a:endParaRPr>
                    </a:p>
                  </a:txBody>
                  <a:tcPr marL="7620" marR="7620" marT="7620" marB="0" anchor="ctr"/>
                </a:tc>
                <a:tc>
                  <a:txBody>
                    <a:bodyPr/>
                    <a:lstStyle/>
                    <a:p>
                      <a:pPr algn="ctr" fontAlgn="ctr"/>
                      <a:r>
                        <a:rPr lang="en-US" sz="2000" u="none" strike="noStrike">
                          <a:effectLst/>
                        </a:rPr>
                        <a:t>1</a:t>
                      </a:r>
                      <a:endParaRPr lang="en-US" sz="2000" b="0" i="0" u="none" strike="noStrike">
                        <a:solidFill>
                          <a:srgbClr val="000000"/>
                        </a:solidFill>
                        <a:effectLst/>
                        <a:latin typeface="Calibri"/>
                      </a:endParaRPr>
                    </a:p>
                  </a:txBody>
                  <a:tcPr marL="7620" marR="7620" marT="7620" marB="0" anchor="ctr"/>
                </a:tc>
              </a:tr>
              <a:tr h="560401">
                <a:tc>
                  <a:txBody>
                    <a:bodyPr/>
                    <a:lstStyle/>
                    <a:p>
                      <a:pPr algn="l" fontAlgn="ctr"/>
                      <a:r>
                        <a:rPr lang="en-US" sz="2000" u="none" strike="noStrike" dirty="0">
                          <a:effectLst/>
                        </a:rPr>
                        <a:t>Racial</a:t>
                      </a:r>
                      <a:endParaRPr lang="en-US" sz="2000" b="0" i="0" u="none" strike="noStrike" dirty="0">
                        <a:solidFill>
                          <a:srgbClr val="000000"/>
                        </a:solidFill>
                        <a:effectLst/>
                        <a:latin typeface="Calibri"/>
                      </a:endParaRPr>
                    </a:p>
                  </a:txBody>
                  <a:tcPr marL="7620" marR="7620" marT="7620" marB="0" anchor="ctr"/>
                </a:tc>
                <a:tc>
                  <a:txBody>
                    <a:bodyPr/>
                    <a:lstStyle/>
                    <a:p>
                      <a:pPr algn="ctr" fontAlgn="ctr"/>
                      <a:r>
                        <a:rPr lang="en-US" sz="2000" u="none" strike="noStrike" dirty="0">
                          <a:effectLst/>
                        </a:rPr>
                        <a:t>2</a:t>
                      </a:r>
                      <a:endParaRPr lang="en-US" sz="2000" b="0" i="0" u="none" strike="noStrike" dirty="0">
                        <a:solidFill>
                          <a:srgbClr val="000000"/>
                        </a:solidFill>
                        <a:effectLst/>
                        <a:latin typeface="Calibri"/>
                      </a:endParaRPr>
                    </a:p>
                  </a:txBody>
                  <a:tcPr marL="7620" marR="7620" marT="7620" marB="0" anchor="ctr"/>
                </a:tc>
                <a:tc>
                  <a:txBody>
                    <a:bodyPr/>
                    <a:lstStyle/>
                    <a:p>
                      <a:pPr algn="ctr" fontAlgn="ctr"/>
                      <a:r>
                        <a:rPr lang="en-US" sz="2000" u="none" strike="noStrike">
                          <a:effectLst/>
                        </a:rPr>
                        <a:t>17</a:t>
                      </a:r>
                      <a:endParaRPr lang="en-US" sz="2000" b="0" i="0" u="none" strike="noStrike">
                        <a:solidFill>
                          <a:srgbClr val="000000"/>
                        </a:solidFill>
                        <a:effectLst/>
                        <a:latin typeface="Calibri"/>
                      </a:endParaRPr>
                    </a:p>
                  </a:txBody>
                  <a:tcPr marL="7620" marR="7620" marT="7620" marB="0" anchor="ctr"/>
                </a:tc>
                <a:tc>
                  <a:txBody>
                    <a:bodyPr/>
                    <a:lstStyle/>
                    <a:p>
                      <a:pPr algn="ctr" fontAlgn="ctr"/>
                      <a:r>
                        <a:rPr lang="en-US" sz="2000" u="none" strike="noStrike">
                          <a:effectLst/>
                        </a:rPr>
                        <a:t>7</a:t>
                      </a:r>
                      <a:endParaRPr lang="en-US" sz="2000" b="0" i="0" u="none" strike="noStrike">
                        <a:solidFill>
                          <a:srgbClr val="000000"/>
                        </a:solidFill>
                        <a:effectLst/>
                        <a:latin typeface="Calibri"/>
                      </a:endParaRPr>
                    </a:p>
                  </a:txBody>
                  <a:tcPr marL="7620" marR="7620" marT="7620" marB="0" anchor="ctr"/>
                </a:tc>
              </a:tr>
              <a:tr h="560401">
                <a:tc>
                  <a:txBody>
                    <a:bodyPr/>
                    <a:lstStyle/>
                    <a:p>
                      <a:pPr algn="l" fontAlgn="ctr"/>
                      <a:r>
                        <a:rPr lang="en-US" sz="2000" u="none" strike="noStrike" dirty="0">
                          <a:effectLst/>
                        </a:rPr>
                        <a:t>Sexual</a:t>
                      </a:r>
                      <a:endParaRPr lang="en-US" sz="2000" b="0" i="0" u="none" strike="noStrike" dirty="0">
                        <a:solidFill>
                          <a:srgbClr val="000000"/>
                        </a:solidFill>
                        <a:effectLst/>
                        <a:latin typeface="Calibri"/>
                      </a:endParaRPr>
                    </a:p>
                  </a:txBody>
                  <a:tcPr marL="7620" marR="7620" marT="7620" marB="0" anchor="ctr"/>
                </a:tc>
                <a:tc>
                  <a:txBody>
                    <a:bodyPr/>
                    <a:lstStyle/>
                    <a:p>
                      <a:pPr algn="ctr" fontAlgn="ctr"/>
                      <a:r>
                        <a:rPr lang="en-US" sz="2000" u="none" strike="noStrike" dirty="0" smtClean="0">
                          <a:effectLst/>
                        </a:rPr>
                        <a:t>7</a:t>
                      </a:r>
                      <a:endParaRPr lang="en-US" sz="2000" b="0" i="0" u="none" strike="noStrike" dirty="0">
                        <a:solidFill>
                          <a:srgbClr val="000000"/>
                        </a:solidFill>
                        <a:effectLst/>
                        <a:latin typeface="Calibri"/>
                      </a:endParaRPr>
                    </a:p>
                  </a:txBody>
                  <a:tcPr marL="7620" marR="7620" marT="7620" marB="0" anchor="ctr"/>
                </a:tc>
                <a:tc>
                  <a:txBody>
                    <a:bodyPr/>
                    <a:lstStyle/>
                    <a:p>
                      <a:pPr algn="ctr" fontAlgn="ctr"/>
                      <a:r>
                        <a:rPr lang="en-US" sz="2000" u="none" strike="noStrike" dirty="0" smtClean="0">
                          <a:effectLst/>
                        </a:rPr>
                        <a:t>54</a:t>
                      </a:r>
                      <a:endParaRPr lang="en-US" sz="2000" b="0" i="0" u="none" strike="noStrike" dirty="0">
                        <a:solidFill>
                          <a:srgbClr val="000000"/>
                        </a:solidFill>
                        <a:effectLst/>
                        <a:latin typeface="Calibri"/>
                      </a:endParaRPr>
                    </a:p>
                  </a:txBody>
                  <a:tcPr marL="7620" marR="7620" marT="7620" marB="0" anchor="ctr"/>
                </a:tc>
                <a:tc>
                  <a:txBody>
                    <a:bodyPr/>
                    <a:lstStyle/>
                    <a:p>
                      <a:pPr algn="ctr" fontAlgn="ctr"/>
                      <a:r>
                        <a:rPr lang="en-US" sz="2000" u="none" strike="noStrike" dirty="0" smtClean="0">
                          <a:effectLst/>
                        </a:rPr>
                        <a:t>17</a:t>
                      </a:r>
                      <a:endParaRPr lang="en-US" sz="2000" b="0" i="0" u="none" strike="noStrike" dirty="0">
                        <a:solidFill>
                          <a:srgbClr val="000000"/>
                        </a:solidFill>
                        <a:effectLst/>
                        <a:latin typeface="Calibri"/>
                      </a:endParaRPr>
                    </a:p>
                  </a:txBody>
                  <a:tcPr marL="7620" marR="7620" marT="7620" marB="0" anchor="ctr"/>
                </a:tc>
              </a:tr>
              <a:tr h="560401">
                <a:tc>
                  <a:txBody>
                    <a:bodyPr/>
                    <a:lstStyle/>
                    <a:p>
                      <a:pPr algn="l" fontAlgn="ctr"/>
                      <a:r>
                        <a:rPr lang="en-US" sz="2000" b="1" u="none" strike="noStrike" dirty="0">
                          <a:effectLst/>
                        </a:rPr>
                        <a:t>Total</a:t>
                      </a:r>
                      <a:endParaRPr lang="en-US" sz="2000" b="1" i="0" u="none" strike="noStrike" dirty="0">
                        <a:solidFill>
                          <a:srgbClr val="000000"/>
                        </a:solidFill>
                        <a:effectLst/>
                        <a:latin typeface="Calibri"/>
                      </a:endParaRPr>
                    </a:p>
                  </a:txBody>
                  <a:tcPr marL="7620" marR="7620" marT="7620" marB="0" anchor="ctr"/>
                </a:tc>
                <a:tc>
                  <a:txBody>
                    <a:bodyPr/>
                    <a:lstStyle/>
                    <a:p>
                      <a:pPr algn="ctr" fontAlgn="ctr"/>
                      <a:r>
                        <a:rPr lang="en-US" sz="2000" b="1" i="0" u="none" strike="noStrike" dirty="0" smtClean="0">
                          <a:solidFill>
                            <a:schemeClr val="dk1"/>
                          </a:solidFill>
                          <a:effectLst/>
                          <a:latin typeface="+mn-lt"/>
                        </a:rPr>
                        <a:t>35</a:t>
                      </a:r>
                      <a:endParaRPr lang="en-US" sz="2000" b="1" i="0" u="none" strike="noStrike" dirty="0">
                        <a:solidFill>
                          <a:srgbClr val="000000"/>
                        </a:solidFill>
                        <a:effectLst/>
                        <a:latin typeface="Calibri"/>
                      </a:endParaRPr>
                    </a:p>
                  </a:txBody>
                  <a:tcPr marL="7620" marR="7620" marT="7620" marB="0" anchor="ctr"/>
                </a:tc>
                <a:tc>
                  <a:txBody>
                    <a:bodyPr/>
                    <a:lstStyle/>
                    <a:p>
                      <a:pPr algn="ctr" fontAlgn="ctr"/>
                      <a:r>
                        <a:rPr lang="en-US" sz="2000" b="1" u="none" strike="noStrike" dirty="0" smtClean="0">
                          <a:effectLst/>
                        </a:rPr>
                        <a:t>256</a:t>
                      </a:r>
                      <a:endParaRPr lang="en-US" sz="2000" b="1" i="0" u="none" strike="noStrike" dirty="0">
                        <a:solidFill>
                          <a:srgbClr val="000000"/>
                        </a:solidFill>
                        <a:effectLst/>
                        <a:latin typeface="Calibri"/>
                      </a:endParaRPr>
                    </a:p>
                  </a:txBody>
                  <a:tcPr marL="7620" marR="7620" marT="7620" marB="0" anchor="ctr"/>
                </a:tc>
                <a:tc>
                  <a:txBody>
                    <a:bodyPr/>
                    <a:lstStyle/>
                    <a:p>
                      <a:pPr algn="ctr" fontAlgn="ctr"/>
                      <a:r>
                        <a:rPr lang="en-US" sz="2000" b="1" i="0" u="none" strike="noStrike" dirty="0" smtClean="0">
                          <a:solidFill>
                            <a:schemeClr val="dk1"/>
                          </a:solidFill>
                          <a:effectLst/>
                          <a:latin typeface="+mn-lt"/>
                        </a:rPr>
                        <a:t>130</a:t>
                      </a:r>
                      <a:endParaRPr lang="en-US" sz="2000" b="1" i="0" u="none" strike="noStrike" dirty="0">
                        <a:solidFill>
                          <a:srgbClr val="000000"/>
                        </a:solidFill>
                        <a:effectLst/>
                        <a:latin typeface="Calibri"/>
                      </a:endParaRPr>
                    </a:p>
                  </a:txBody>
                  <a:tcPr marL="7620" marR="7620" marT="7620" marB="0" anchor="ctr"/>
                </a:tc>
              </a:tr>
              <a:tr h="293843">
                <a:tc>
                  <a:txBody>
                    <a:bodyPr/>
                    <a:lstStyle/>
                    <a:p>
                      <a:pPr algn="l" fontAlgn="b"/>
                      <a:endParaRPr lang="en-US" sz="2000" b="0" i="0" u="none" strike="noStrike" dirty="0">
                        <a:solidFill>
                          <a:srgbClr val="000000"/>
                        </a:solidFill>
                        <a:effectLst/>
                        <a:latin typeface="Calibri"/>
                      </a:endParaRPr>
                    </a:p>
                  </a:txBody>
                  <a:tcPr marL="7620" marR="7620" marT="7620" marB="0" anchor="b"/>
                </a:tc>
                <a:tc>
                  <a:txBody>
                    <a:bodyPr/>
                    <a:lstStyle/>
                    <a:p>
                      <a:pPr algn="ctr" fontAlgn="b"/>
                      <a:endParaRPr lang="en-US" sz="2000" b="0" i="0" u="none" strike="noStrike" dirty="0">
                        <a:solidFill>
                          <a:srgbClr val="000000"/>
                        </a:solidFill>
                        <a:effectLst/>
                        <a:latin typeface="Calibri"/>
                      </a:endParaRPr>
                    </a:p>
                  </a:txBody>
                  <a:tcPr marL="7620" marR="7620" marT="7620" marB="0" anchor="b"/>
                </a:tc>
                <a:tc>
                  <a:txBody>
                    <a:bodyPr/>
                    <a:lstStyle/>
                    <a:p>
                      <a:pPr algn="ctr" fontAlgn="b"/>
                      <a:endParaRPr lang="en-US" sz="2000" b="0" i="0" u="none" strike="noStrike">
                        <a:solidFill>
                          <a:srgbClr val="000000"/>
                        </a:solidFill>
                        <a:effectLst/>
                        <a:latin typeface="Calibri"/>
                      </a:endParaRPr>
                    </a:p>
                  </a:txBody>
                  <a:tcPr marL="7620" marR="7620" marT="7620" marB="0" anchor="b"/>
                </a:tc>
                <a:tc>
                  <a:txBody>
                    <a:bodyPr/>
                    <a:lstStyle/>
                    <a:p>
                      <a:pPr algn="ctr" fontAlgn="b"/>
                      <a:endParaRPr lang="en-US" sz="2000" b="0" i="0" u="none" strike="noStrike">
                        <a:solidFill>
                          <a:srgbClr val="000000"/>
                        </a:solidFill>
                        <a:effectLst/>
                        <a:latin typeface="Calibri"/>
                      </a:endParaRPr>
                    </a:p>
                  </a:txBody>
                  <a:tcPr marL="7620" marR="7620" marT="7620" marB="0" anchor="b"/>
                </a:tc>
              </a:tr>
              <a:tr h="383153">
                <a:tc gridSpan="4">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000" u="none" strike="noStrike" dirty="0" smtClean="0">
                          <a:effectLst/>
                        </a:rPr>
                        <a:t>Not all incidents reported</a:t>
                      </a:r>
                      <a:endParaRPr lang="en-US" sz="2000" b="0" i="0" u="none" strike="noStrike" dirty="0" smtClean="0">
                        <a:solidFill>
                          <a:srgbClr val="000000"/>
                        </a:solidFill>
                        <a:effectLst/>
                        <a:latin typeface="+mn-lt"/>
                      </a:endParaRPr>
                    </a:p>
                  </a:txBody>
                  <a:tcPr marL="7620" marR="7620" marT="7620" marB="0" anchor="b"/>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Slide Number Placeholder 2"/>
          <p:cNvSpPr>
            <a:spLocks noGrp="1"/>
          </p:cNvSpPr>
          <p:nvPr>
            <p:ph type="sldNum" sz="quarter" idx="12"/>
          </p:nvPr>
        </p:nvSpPr>
        <p:spPr/>
        <p:txBody>
          <a:bodyPr/>
          <a:lstStyle/>
          <a:p>
            <a:fld id="{35006526-DE92-4A68-A9D5-D1A1D9379C2D}" type="slidenum">
              <a:rPr lang="en-US" smtClean="0"/>
              <a:t>12</a:t>
            </a:fld>
            <a:endParaRPr lang="en-US"/>
          </a:p>
        </p:txBody>
      </p:sp>
    </p:spTree>
    <p:extLst>
      <p:ext uri="{BB962C8B-B14F-4D97-AF65-F5344CB8AC3E}">
        <p14:creationId xmlns:p14="http://schemas.microsoft.com/office/powerpoint/2010/main" val="11065902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box 25"/>
          <p:cNvSpPr txBox="1"/>
          <p:nvPr/>
        </p:nvSpPr>
        <p:spPr>
          <a:xfrm>
            <a:off x="609600" y="386329"/>
            <a:ext cx="8001000" cy="1200329"/>
          </a:xfrm>
          <a:prstGeom prst="rect">
            <a:avLst/>
          </a:prstGeom>
          <a:noFill/>
        </p:spPr>
        <p:txBody>
          <a:bodyPr wrap="square" rtlCol="0">
            <a:spAutoFit/>
          </a:bodyPr>
          <a:lstStyle/>
          <a:p>
            <a:pPr algn="ctr"/>
            <a:r>
              <a:rPr lang="en-US" sz="2400" dirty="0" smtClean="0">
                <a:solidFill>
                  <a:schemeClr val="tx1"/>
                </a:solidFill>
                <a:latin typeface="Helvetica" panose="020B0604020202020204" pitchFamily="34" charset="0"/>
                <a:cs typeface="Helvetica" panose="020B0604020202020204" pitchFamily="34" charset="0"/>
              </a:rPr>
              <a:t>Comparison Data HYS 2008-2014</a:t>
            </a:r>
          </a:p>
          <a:p>
            <a:pPr algn="ctr"/>
            <a:r>
              <a:rPr lang="en-US" sz="2400" dirty="0" smtClean="0">
                <a:solidFill>
                  <a:schemeClr val="tx1"/>
                </a:solidFill>
                <a:latin typeface="Helvetica" panose="020B0604020202020204" pitchFamily="34" charset="0"/>
                <a:cs typeface="Helvetica" panose="020B0604020202020204" pitchFamily="34" charset="0"/>
              </a:rPr>
              <a:t>Percent of Students Who </a:t>
            </a:r>
            <a:r>
              <a:rPr lang="en-US" sz="2400" dirty="0">
                <a:latin typeface="Helvetica" panose="020B0604020202020204" pitchFamily="34" charset="0"/>
                <a:cs typeface="Helvetica" panose="020B0604020202020204" pitchFamily="34" charset="0"/>
              </a:rPr>
              <a:t>R</a:t>
            </a:r>
            <a:r>
              <a:rPr lang="en-US" sz="2400" dirty="0" smtClean="0">
                <a:solidFill>
                  <a:schemeClr val="tx1"/>
                </a:solidFill>
                <a:latin typeface="Helvetica" panose="020B0604020202020204" pitchFamily="34" charset="0"/>
                <a:cs typeface="Helvetica" panose="020B0604020202020204" pitchFamily="34" charset="0"/>
              </a:rPr>
              <a:t>eport Being Bullied</a:t>
            </a:r>
            <a:r>
              <a:rPr lang="en-US" sz="2400" dirty="0" smtClean="0">
                <a:latin typeface="Helvetica" panose="020B0604020202020204" pitchFamily="34" charset="0"/>
                <a:cs typeface="Helvetica" panose="020B0604020202020204" pitchFamily="34" charset="0"/>
              </a:rPr>
              <a:t/>
            </a:r>
            <a:br>
              <a:rPr lang="en-US" sz="2400" dirty="0" smtClean="0">
                <a:latin typeface="Helvetica" panose="020B0604020202020204" pitchFamily="34" charset="0"/>
                <a:cs typeface="Helvetica" panose="020B0604020202020204" pitchFamily="34" charset="0"/>
              </a:rPr>
            </a:br>
            <a:r>
              <a:rPr lang="en-US" sz="2400" dirty="0" smtClean="0">
                <a:solidFill>
                  <a:schemeClr val="tx1"/>
                </a:solidFill>
                <a:latin typeface="Helvetica" panose="020B0604020202020204" pitchFamily="34" charset="0"/>
                <a:cs typeface="Helvetica" panose="020B0604020202020204" pitchFamily="34" charset="0"/>
              </a:rPr>
              <a:t>in the Past 30 Days</a:t>
            </a:r>
            <a:endParaRPr lang="en-US" sz="2400" dirty="0">
              <a:latin typeface="Helvetica" panose="020B0604020202020204" pitchFamily="34" charset="0"/>
              <a:cs typeface="Helvetica" panose="020B0604020202020204" pitchFamily="34" charset="0"/>
            </a:endParaRPr>
          </a:p>
        </p:txBody>
      </p:sp>
      <p:sp>
        <p:nvSpPr>
          <p:cNvPr id="95" name="Slide Number Placeholder 1"/>
          <p:cNvSpPr>
            <a:spLocks noGrp="1"/>
          </p:cNvSpPr>
          <p:nvPr>
            <p:ph type="sldNum" sz="quarter" idx="4"/>
          </p:nvPr>
        </p:nvSpPr>
        <p:spPr/>
        <p:txBody>
          <a:bodyPr/>
          <a:lstStyle/>
          <a:p>
            <a:pPr algn="r"/>
            <a:fld id="{B2DD3A28-75BF-4A86-9B88-773FD02F7AD2}" type="slidenum">
              <a:rPr lang="en-US" sz="900" dirty="0" smtClean="0">
                <a:solidFill>
                  <a:schemeClr val="tx1"/>
                </a:solidFill>
                <a:latin typeface="+mn-lt"/>
              </a:rPr>
              <a:t>13</a:t>
            </a:fld>
            <a:endParaRPr lang="en-US" dirty="0">
              <a:solidFill>
                <a:schemeClr val="tx1"/>
              </a:solidFill>
              <a:latin typeface="+mn-lt"/>
            </a:endParaRPr>
          </a:p>
        </p:txBody>
      </p:sp>
      <p:graphicFrame>
        <p:nvGraphicFramePr>
          <p:cNvPr id="7" name="Chart 6"/>
          <p:cNvGraphicFramePr>
            <a:graphicFrameLocks/>
          </p:cNvGraphicFramePr>
          <p:nvPr>
            <p:extLst>
              <p:ext uri="{D42A27DB-BD31-4B8C-83A1-F6EECF244321}">
                <p14:modId xmlns:p14="http://schemas.microsoft.com/office/powerpoint/2010/main" val="3363623002"/>
              </p:ext>
            </p:extLst>
          </p:nvPr>
        </p:nvGraphicFramePr>
        <p:xfrm>
          <a:off x="762000" y="1457324"/>
          <a:ext cx="7848600" cy="47148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098547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box 26"/>
          <p:cNvSpPr txBox="1"/>
          <p:nvPr/>
        </p:nvSpPr>
        <p:spPr>
          <a:xfrm>
            <a:off x="488481" y="386329"/>
            <a:ext cx="8167044" cy="1200329"/>
          </a:xfrm>
          <a:prstGeom prst="rect">
            <a:avLst/>
          </a:prstGeom>
          <a:noFill/>
        </p:spPr>
        <p:txBody>
          <a:bodyPr wrap="none" rtlCol="0">
            <a:spAutoFit/>
          </a:bodyPr>
          <a:lstStyle/>
          <a:p>
            <a:pPr algn="ctr"/>
            <a:r>
              <a:rPr lang="en-US" sz="2400" dirty="0" smtClean="0">
                <a:solidFill>
                  <a:schemeClr val="tx1"/>
                </a:solidFill>
                <a:latin typeface="Helvetica" panose="020B0604020202020204" pitchFamily="34" charset="0"/>
                <a:cs typeface="Helvetica" panose="020B0604020202020204" pitchFamily="34" charset="0"/>
              </a:rPr>
              <a:t>2014 HYS Data</a:t>
            </a:r>
          </a:p>
          <a:p>
            <a:pPr algn="ctr"/>
            <a:r>
              <a:rPr lang="en-US" sz="2400" dirty="0" smtClean="0">
                <a:solidFill>
                  <a:schemeClr val="tx1"/>
                </a:solidFill>
                <a:latin typeface="Helvetica" panose="020B0604020202020204" pitchFamily="34" charset="0"/>
                <a:cs typeface="Helvetica" panose="020B0604020202020204" pitchFamily="34" charset="0"/>
              </a:rPr>
              <a:t>Percent of Students </a:t>
            </a:r>
            <a:r>
              <a:rPr lang="en-US" sz="2400" dirty="0">
                <a:latin typeface="Helvetica" panose="020B0604020202020204" pitchFamily="34" charset="0"/>
                <a:cs typeface="Helvetica" panose="020B0604020202020204" pitchFamily="34" charset="0"/>
              </a:rPr>
              <a:t>W</a:t>
            </a:r>
            <a:r>
              <a:rPr lang="en-US" sz="2400" dirty="0" smtClean="0">
                <a:solidFill>
                  <a:schemeClr val="tx1"/>
                </a:solidFill>
                <a:latin typeface="Helvetica" panose="020B0604020202020204" pitchFamily="34" charset="0"/>
                <a:cs typeface="Helvetica" panose="020B0604020202020204" pitchFamily="34" charset="0"/>
              </a:rPr>
              <a:t>ho Report Teachers or Other Adults </a:t>
            </a:r>
          </a:p>
          <a:p>
            <a:pPr algn="ctr"/>
            <a:r>
              <a:rPr lang="en-US" sz="2400" dirty="0" smtClean="0">
                <a:solidFill>
                  <a:schemeClr val="tx1"/>
                </a:solidFill>
                <a:latin typeface="Helvetica" panose="020B0604020202020204" pitchFamily="34" charset="0"/>
                <a:cs typeface="Helvetica" panose="020B0604020202020204" pitchFamily="34" charset="0"/>
              </a:rPr>
              <a:t>at School “Almost Always” or “Often” Try to Stop </a:t>
            </a:r>
            <a:r>
              <a:rPr lang="en-US" sz="2400" dirty="0">
                <a:latin typeface="Helvetica" panose="020B0604020202020204" pitchFamily="34" charset="0"/>
                <a:cs typeface="Helvetica" panose="020B0604020202020204" pitchFamily="34" charset="0"/>
              </a:rPr>
              <a:t>B</a:t>
            </a:r>
            <a:r>
              <a:rPr lang="en-US" sz="2400" dirty="0" smtClean="0">
                <a:solidFill>
                  <a:schemeClr val="tx1"/>
                </a:solidFill>
                <a:latin typeface="Helvetica" panose="020B0604020202020204" pitchFamily="34" charset="0"/>
                <a:cs typeface="Helvetica" panose="020B0604020202020204" pitchFamily="34" charset="0"/>
              </a:rPr>
              <a:t>ullying</a:t>
            </a:r>
            <a:endParaRPr lang="en-US" sz="2400" dirty="0">
              <a:latin typeface="Helvetica" panose="020B0604020202020204" pitchFamily="34" charset="0"/>
              <a:cs typeface="Helvetica" panose="020B0604020202020204" pitchFamily="34" charset="0"/>
            </a:endParaRPr>
          </a:p>
        </p:txBody>
      </p:sp>
      <p:pic>
        <p:nvPicPr>
          <p:cNvPr id="98" name="gch12460.png"/>
          <p:cNvPicPr>
            <a:picLocks noChangeAspect="1"/>
          </p:cNvPicPr>
          <p:nvPr/>
        </p:nvPicPr>
        <p:blipFill rotWithShape="1">
          <a:blip r:embed="rId2"/>
          <a:stretch>
            <a:fillRect/>
          </a:stretch>
        </p:blipFill>
        <p:spPr>
          <a:xfrm>
            <a:off x="488481" y="1638684"/>
            <a:ext cx="8274520" cy="4323919"/>
          </a:xfrm>
          <a:prstGeom prst="rect">
            <a:avLst/>
          </a:prstGeom>
        </p:spPr>
      </p:pic>
      <p:sp>
        <p:nvSpPr>
          <p:cNvPr id="100" name="Slide Number Placeholder 1"/>
          <p:cNvSpPr>
            <a:spLocks noGrp="1"/>
          </p:cNvSpPr>
          <p:nvPr>
            <p:ph type="sldNum" sz="quarter" idx="4"/>
          </p:nvPr>
        </p:nvSpPr>
        <p:spPr/>
        <p:txBody>
          <a:bodyPr/>
          <a:lstStyle/>
          <a:p>
            <a:pPr algn="r"/>
            <a:fld id="{B2DD3A28-75BF-4A86-9B88-773FD02F7AD2}" type="slidenum">
              <a:rPr lang="en-US" sz="900" dirty="0" smtClean="0">
                <a:solidFill>
                  <a:schemeClr val="tx1"/>
                </a:solidFill>
                <a:latin typeface="+mn-lt"/>
              </a:rPr>
              <a:t>14</a:t>
            </a:fld>
            <a:endParaRPr lang="en-US" dirty="0">
              <a:solidFill>
                <a:schemeClr val="tx1"/>
              </a:solidFill>
              <a:latin typeface="+mn-lt"/>
            </a:endParaRPr>
          </a:p>
        </p:txBody>
      </p:sp>
    </p:spTree>
    <p:extLst>
      <p:ext uri="{BB962C8B-B14F-4D97-AF65-F5344CB8AC3E}">
        <p14:creationId xmlns:p14="http://schemas.microsoft.com/office/powerpoint/2010/main" val="20798862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extbox 27"/>
          <p:cNvSpPr txBox="1"/>
          <p:nvPr/>
        </p:nvSpPr>
        <p:spPr>
          <a:xfrm>
            <a:off x="1415211" y="386329"/>
            <a:ext cx="6312947" cy="1508105"/>
          </a:xfrm>
          <a:prstGeom prst="rect">
            <a:avLst/>
          </a:prstGeom>
          <a:noFill/>
        </p:spPr>
        <p:txBody>
          <a:bodyPr wrap="none" rtlCol="0">
            <a:spAutoFit/>
          </a:bodyPr>
          <a:lstStyle/>
          <a:p>
            <a:pPr algn="ctr"/>
            <a:r>
              <a:rPr lang="en-US" sz="2400" dirty="0" smtClean="0">
                <a:solidFill>
                  <a:schemeClr val="tx1"/>
                </a:solidFill>
                <a:latin typeface="Helvetica" panose="020B0604020202020204" pitchFamily="34" charset="0"/>
                <a:cs typeface="Helvetica" panose="020B0604020202020204" pitchFamily="34" charset="0"/>
              </a:rPr>
              <a:t>2014 HYS Data</a:t>
            </a:r>
          </a:p>
          <a:p>
            <a:pPr algn="ctr"/>
            <a:r>
              <a:rPr lang="en-US" sz="2400" dirty="0" smtClean="0">
                <a:solidFill>
                  <a:schemeClr val="tx1"/>
                </a:solidFill>
                <a:latin typeface="Helvetica" panose="020B0604020202020204" pitchFamily="34" charset="0"/>
                <a:cs typeface="Helvetica" panose="020B0604020202020204" pitchFamily="34" charset="0"/>
              </a:rPr>
              <a:t>Percent of Students Who Report </a:t>
            </a:r>
          </a:p>
          <a:p>
            <a:pPr algn="ctr"/>
            <a:r>
              <a:rPr lang="en-US" sz="2400" dirty="0" smtClean="0">
                <a:solidFill>
                  <a:schemeClr val="tx1"/>
                </a:solidFill>
                <a:latin typeface="Helvetica" panose="020B0604020202020204" pitchFamily="34" charset="0"/>
                <a:cs typeface="Helvetica" panose="020B0604020202020204" pitchFamily="34" charset="0"/>
              </a:rPr>
              <a:t>They Know How to Report Bullying at School</a:t>
            </a:r>
            <a:r>
              <a:rPr lang="en-US" sz="2000" dirty="0" smtClean="0">
                <a:latin typeface="Helvetica" panose="020B0604020202020204" pitchFamily="34" charset="0"/>
                <a:cs typeface="Helvetica" panose="020B0604020202020204" pitchFamily="34" charset="0"/>
              </a:rPr>
              <a:t/>
            </a:r>
            <a:br>
              <a:rPr lang="en-US" sz="2000" dirty="0" smtClean="0">
                <a:latin typeface="Helvetica" panose="020B0604020202020204" pitchFamily="34" charset="0"/>
                <a:cs typeface="Helvetica" panose="020B0604020202020204" pitchFamily="34" charset="0"/>
              </a:rPr>
            </a:br>
            <a:endParaRPr lang="en-US" sz="2000" dirty="0">
              <a:latin typeface="Helvetica" panose="020B0604020202020204" pitchFamily="34" charset="0"/>
              <a:cs typeface="Helvetica" panose="020B0604020202020204" pitchFamily="34" charset="0"/>
            </a:endParaRPr>
          </a:p>
        </p:txBody>
      </p:sp>
      <p:pic>
        <p:nvPicPr>
          <p:cNvPr id="103" name="gch12461.png"/>
          <p:cNvPicPr>
            <a:picLocks noChangeAspect="1"/>
          </p:cNvPicPr>
          <p:nvPr/>
        </p:nvPicPr>
        <p:blipFill rotWithShape="1">
          <a:blip r:embed="rId2"/>
          <a:stretch>
            <a:fillRect/>
          </a:stretch>
        </p:blipFill>
        <p:spPr>
          <a:xfrm>
            <a:off x="381000" y="1582521"/>
            <a:ext cx="8382000" cy="4380083"/>
          </a:xfrm>
          <a:prstGeom prst="rect">
            <a:avLst/>
          </a:prstGeom>
        </p:spPr>
      </p:pic>
      <p:sp>
        <p:nvSpPr>
          <p:cNvPr id="105" name="Slide Number Placeholder 1"/>
          <p:cNvSpPr>
            <a:spLocks noGrp="1"/>
          </p:cNvSpPr>
          <p:nvPr>
            <p:ph type="sldNum" sz="quarter" idx="4"/>
          </p:nvPr>
        </p:nvSpPr>
        <p:spPr/>
        <p:txBody>
          <a:bodyPr/>
          <a:lstStyle/>
          <a:p>
            <a:pPr algn="r"/>
            <a:fld id="{B2DD3A28-75BF-4A86-9B88-773FD02F7AD2}" type="slidenum">
              <a:rPr lang="en-US" sz="900" dirty="0" smtClean="0">
                <a:solidFill>
                  <a:schemeClr val="tx1"/>
                </a:solidFill>
                <a:latin typeface="+mn-lt"/>
              </a:rPr>
              <a:t>15</a:t>
            </a:fld>
            <a:endParaRPr lang="en-US" dirty="0">
              <a:solidFill>
                <a:schemeClr val="tx1"/>
              </a:solidFill>
              <a:latin typeface="+mn-lt"/>
            </a:endParaRPr>
          </a:p>
        </p:txBody>
      </p:sp>
    </p:spTree>
    <p:extLst>
      <p:ext uri="{BB962C8B-B14F-4D97-AF65-F5344CB8AC3E}">
        <p14:creationId xmlns:p14="http://schemas.microsoft.com/office/powerpoint/2010/main" val="4180589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Supportive Settings</a:t>
            </a:r>
            <a:endParaRPr lang="en-US" dirty="0"/>
          </a:p>
        </p:txBody>
      </p:sp>
      <p:sp>
        <p:nvSpPr>
          <p:cNvPr id="3" name="Content Placeholder 2"/>
          <p:cNvSpPr>
            <a:spLocks noGrp="1"/>
          </p:cNvSpPr>
          <p:nvPr>
            <p:ph idx="1"/>
          </p:nvPr>
        </p:nvSpPr>
        <p:spPr/>
        <p:txBody>
          <a:bodyPr/>
          <a:lstStyle/>
          <a:p>
            <a:pPr marL="449263" indent="-449263"/>
            <a:r>
              <a:rPr lang="en-US" dirty="0"/>
              <a:t>Engagement: includes relationships, respect for diversity, and school participation</a:t>
            </a:r>
          </a:p>
          <a:p>
            <a:pPr marL="449263" indent="-449263"/>
            <a:r>
              <a:rPr lang="en-US" dirty="0"/>
              <a:t>Environment: includes the physical, academic, and disciplinary environments and wellness </a:t>
            </a:r>
          </a:p>
          <a:p>
            <a:pPr marL="449263" indent="-449263"/>
            <a:r>
              <a:rPr lang="en-US" dirty="0"/>
              <a:t>Safety: includes emotional and physical safety and reduction of substance use</a:t>
            </a:r>
          </a:p>
          <a:p>
            <a:endParaRPr lang="en-US" dirty="0"/>
          </a:p>
        </p:txBody>
      </p:sp>
      <p:sp>
        <p:nvSpPr>
          <p:cNvPr id="4" name="Slide Number Placeholder 3"/>
          <p:cNvSpPr>
            <a:spLocks noGrp="1"/>
          </p:cNvSpPr>
          <p:nvPr>
            <p:ph type="sldNum" sz="quarter" idx="12"/>
          </p:nvPr>
        </p:nvSpPr>
        <p:spPr/>
        <p:txBody>
          <a:bodyPr/>
          <a:lstStyle/>
          <a:p>
            <a:fld id="{35006526-DE92-4A68-A9D5-D1A1D9379C2D}" type="slidenum">
              <a:rPr lang="en-US" smtClean="0"/>
              <a:t>16</a:t>
            </a:fld>
            <a:endParaRPr lang="en-US"/>
          </a:p>
        </p:txBody>
      </p:sp>
    </p:spTree>
    <p:extLst>
      <p:ext uri="{BB962C8B-B14F-4D97-AF65-F5344CB8AC3E}">
        <p14:creationId xmlns:p14="http://schemas.microsoft.com/office/powerpoint/2010/main" val="4829472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Best Practices in Bullying Prevention and Intervention</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smtClean="0"/>
              <a:t>Focus on the social environment of the school</a:t>
            </a:r>
          </a:p>
          <a:p>
            <a:r>
              <a:rPr lang="en-US" dirty="0" smtClean="0"/>
              <a:t>Assess bullying at your school.</a:t>
            </a:r>
          </a:p>
          <a:p>
            <a:r>
              <a:rPr lang="en-US" dirty="0" smtClean="0"/>
              <a:t>Garner staff and parent support for bullying prevention.</a:t>
            </a:r>
          </a:p>
          <a:p>
            <a:r>
              <a:rPr lang="en-US" dirty="0" smtClean="0"/>
              <a:t>Form a group to coordinate the school’s bullying prevention activities.</a:t>
            </a:r>
          </a:p>
          <a:p>
            <a:r>
              <a:rPr lang="en-US" dirty="0" smtClean="0"/>
              <a:t>Train your staff in bullying prevention and </a:t>
            </a:r>
            <a:r>
              <a:rPr lang="en-US" u="sng" dirty="0" smtClean="0"/>
              <a:t>keep talking about it</a:t>
            </a:r>
            <a:r>
              <a:rPr lang="en-US" dirty="0" smtClean="0"/>
              <a:t>.</a:t>
            </a:r>
          </a:p>
          <a:p>
            <a:r>
              <a:rPr lang="en-US" dirty="0" smtClean="0"/>
              <a:t>Establish and enforce school rules and policies related to bullying.</a:t>
            </a:r>
          </a:p>
          <a:p>
            <a:r>
              <a:rPr lang="en-US" dirty="0" smtClean="0"/>
              <a:t>Increase adult supervision in hot spots where bullying occurs.</a:t>
            </a:r>
          </a:p>
          <a:p>
            <a:r>
              <a:rPr lang="en-US" dirty="0" smtClean="0"/>
              <a:t>Intervene consistently and appropriately in bullying situations.</a:t>
            </a:r>
          </a:p>
          <a:p>
            <a:r>
              <a:rPr lang="en-US" dirty="0" smtClean="0"/>
              <a:t>Focus some class time on bullying prevention </a:t>
            </a:r>
            <a:r>
              <a:rPr lang="en-US" u="sng" dirty="0" smtClean="0"/>
              <a:t>throughout the year</a:t>
            </a:r>
            <a:r>
              <a:rPr lang="en-US" dirty="0" smtClean="0"/>
              <a:t>.</a:t>
            </a:r>
          </a:p>
          <a:p>
            <a:r>
              <a:rPr lang="en-US" dirty="0" smtClean="0"/>
              <a:t>Continue these efforts over time.</a:t>
            </a:r>
          </a:p>
          <a:p>
            <a:pPr marL="0" indent="0">
              <a:buNone/>
            </a:pPr>
            <a:r>
              <a:rPr lang="en-US" sz="1700" dirty="0" smtClean="0">
                <a:hlinkClick r:id="rId2"/>
              </a:rPr>
              <a:t>www.stopbullyingnow.hrsa.gov</a:t>
            </a:r>
            <a:endParaRPr lang="en-US" sz="1700"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35006526-DE92-4A68-A9D5-D1A1D9379C2D}" type="slidenum">
              <a:rPr lang="en-US" smtClean="0"/>
              <a:t>17</a:t>
            </a:fld>
            <a:endParaRPr lang="en-US"/>
          </a:p>
        </p:txBody>
      </p:sp>
    </p:spTree>
    <p:extLst>
      <p:ext uri="{BB962C8B-B14F-4D97-AF65-F5344CB8AC3E}">
        <p14:creationId xmlns:p14="http://schemas.microsoft.com/office/powerpoint/2010/main" val="16083924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are Doing Good Things</a:t>
            </a:r>
            <a:endParaRPr lang="en-US" dirty="0"/>
          </a:p>
        </p:txBody>
      </p:sp>
      <p:sp>
        <p:nvSpPr>
          <p:cNvPr id="3" name="Content Placeholder 2"/>
          <p:cNvSpPr>
            <a:spLocks noGrp="1"/>
          </p:cNvSpPr>
          <p:nvPr>
            <p:ph idx="1"/>
          </p:nvPr>
        </p:nvSpPr>
        <p:spPr/>
        <p:txBody>
          <a:bodyPr/>
          <a:lstStyle/>
          <a:p>
            <a:r>
              <a:rPr lang="en-US" dirty="0" smtClean="0"/>
              <a:t>Share one thing your school is doing to develop a healthy, respectful school climate</a:t>
            </a:r>
            <a:endParaRPr lang="en-US" dirty="0"/>
          </a:p>
        </p:txBody>
      </p:sp>
      <p:sp>
        <p:nvSpPr>
          <p:cNvPr id="4" name="Slide Number Placeholder 3"/>
          <p:cNvSpPr>
            <a:spLocks noGrp="1"/>
          </p:cNvSpPr>
          <p:nvPr>
            <p:ph type="sldNum" sz="quarter" idx="12"/>
          </p:nvPr>
        </p:nvSpPr>
        <p:spPr/>
        <p:txBody>
          <a:bodyPr/>
          <a:lstStyle/>
          <a:p>
            <a:fld id="{35006526-DE92-4A68-A9D5-D1A1D9379C2D}" type="slidenum">
              <a:rPr lang="en-US" smtClean="0"/>
              <a:t>18</a:t>
            </a:fld>
            <a:endParaRPr lang="en-US"/>
          </a:p>
        </p:txBody>
      </p:sp>
    </p:spTree>
    <p:extLst>
      <p:ext uri="{BB962C8B-B14F-4D97-AF65-F5344CB8AC3E}">
        <p14:creationId xmlns:p14="http://schemas.microsoft.com/office/powerpoint/2010/main" val="1959260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Mental health</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35006526-DE92-4A68-A9D5-D1A1D9379C2D}" type="slidenum">
              <a:rPr lang="en-US" smtClean="0"/>
              <a:t>19</a:t>
            </a:fld>
            <a:endParaRPr lang="en-US"/>
          </a:p>
        </p:txBody>
      </p:sp>
    </p:spTree>
    <p:extLst>
      <p:ext uri="{BB962C8B-B14F-4D97-AF65-F5344CB8AC3E}">
        <p14:creationId xmlns:p14="http://schemas.microsoft.com/office/powerpoint/2010/main" val="3222663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a:t>
            </a:r>
            <a:endParaRPr lang="en-US" dirty="0"/>
          </a:p>
        </p:txBody>
      </p:sp>
      <p:sp>
        <p:nvSpPr>
          <p:cNvPr id="3" name="Content Placeholder 2"/>
          <p:cNvSpPr>
            <a:spLocks noGrp="1"/>
          </p:cNvSpPr>
          <p:nvPr>
            <p:ph idx="1"/>
          </p:nvPr>
        </p:nvSpPr>
        <p:spPr/>
        <p:txBody>
          <a:bodyPr/>
          <a:lstStyle/>
          <a:p>
            <a:r>
              <a:rPr lang="en-US" dirty="0" smtClean="0"/>
              <a:t>After the presentation you will:</a:t>
            </a:r>
          </a:p>
          <a:p>
            <a:pPr lvl="1"/>
            <a:r>
              <a:rPr lang="en-US" dirty="0" smtClean="0"/>
              <a:t>Be aware of current Healthy Youth Survey data regarding HIB and mental health</a:t>
            </a:r>
          </a:p>
          <a:p>
            <a:pPr lvl="1"/>
            <a:r>
              <a:rPr lang="en-US" dirty="0" smtClean="0"/>
              <a:t>Be aware of resources available to your school to support student mental health</a:t>
            </a:r>
          </a:p>
          <a:p>
            <a:pPr lvl="1"/>
            <a:r>
              <a:rPr lang="en-US" dirty="0" smtClean="0"/>
              <a:t>Be able to plan for staff and student training</a:t>
            </a:r>
            <a:endParaRPr lang="en-US" dirty="0"/>
          </a:p>
        </p:txBody>
      </p:sp>
      <p:sp>
        <p:nvSpPr>
          <p:cNvPr id="4" name="Slide Number Placeholder 3"/>
          <p:cNvSpPr>
            <a:spLocks noGrp="1"/>
          </p:cNvSpPr>
          <p:nvPr>
            <p:ph type="sldNum" sz="quarter" idx="12"/>
          </p:nvPr>
        </p:nvSpPr>
        <p:spPr/>
        <p:txBody>
          <a:bodyPr/>
          <a:lstStyle/>
          <a:p>
            <a:fld id="{35006526-DE92-4A68-A9D5-D1A1D9379C2D}" type="slidenum">
              <a:rPr lang="en-US" smtClean="0"/>
              <a:t>2</a:t>
            </a:fld>
            <a:endParaRPr lang="en-US"/>
          </a:p>
        </p:txBody>
      </p:sp>
    </p:spTree>
    <p:extLst>
      <p:ext uri="{BB962C8B-B14F-4D97-AF65-F5344CB8AC3E}">
        <p14:creationId xmlns:p14="http://schemas.microsoft.com/office/powerpoint/2010/main" val="2537173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D2533C"/>
                </a:solidFill>
              </a:rPr>
              <a:t>House Bill 1336</a:t>
            </a:r>
            <a:endParaRPr lang="en-US" dirty="0">
              <a:solidFill>
                <a:srgbClr val="D2533C"/>
              </a:solidFill>
            </a:endParaRPr>
          </a:p>
        </p:txBody>
      </p:sp>
      <p:sp>
        <p:nvSpPr>
          <p:cNvPr id="3" name="Content Placeholder 2"/>
          <p:cNvSpPr>
            <a:spLocks noGrp="1"/>
          </p:cNvSpPr>
          <p:nvPr>
            <p:ph idx="1"/>
          </p:nvPr>
        </p:nvSpPr>
        <p:spPr/>
        <p:txBody>
          <a:bodyPr>
            <a:normAutofit/>
          </a:bodyPr>
          <a:lstStyle/>
          <a:p>
            <a:r>
              <a:rPr lang="en-US" dirty="0" smtClean="0"/>
              <a:t>A 3 hour Suicide Prevention Training is required of school counselors, psychologists, and social workers.</a:t>
            </a:r>
          </a:p>
          <a:p>
            <a:r>
              <a:rPr lang="en-US" dirty="0" smtClean="0"/>
              <a:t>School districts are required to adopt a crisis response plan for recognition, initial screening and response to emotional or behavioral distress in students.</a:t>
            </a:r>
            <a:endParaRPr lang="en-US" dirty="0"/>
          </a:p>
        </p:txBody>
      </p:sp>
    </p:spTree>
    <p:extLst>
      <p:ext uri="{BB962C8B-B14F-4D97-AF65-F5344CB8AC3E}">
        <p14:creationId xmlns:p14="http://schemas.microsoft.com/office/powerpoint/2010/main" val="15099175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Textbox 49"/>
          <p:cNvSpPr txBox="1"/>
          <p:nvPr/>
        </p:nvSpPr>
        <p:spPr>
          <a:xfrm>
            <a:off x="474249" y="386329"/>
            <a:ext cx="8194872" cy="1200329"/>
          </a:xfrm>
          <a:prstGeom prst="rect">
            <a:avLst/>
          </a:prstGeom>
          <a:noFill/>
        </p:spPr>
        <p:txBody>
          <a:bodyPr wrap="none" rtlCol="0">
            <a:spAutoFit/>
          </a:bodyPr>
          <a:lstStyle/>
          <a:p>
            <a:pPr algn="ctr"/>
            <a:r>
              <a:rPr lang="en-US" sz="2400" dirty="0">
                <a:latin typeface="Helvetica" panose="020B0604020202020204" pitchFamily="34" charset="0"/>
                <a:cs typeface="Helvetica" panose="020B0604020202020204" pitchFamily="34" charset="0"/>
              </a:rPr>
              <a:t>Comparison Data HYS 2008-2014</a:t>
            </a:r>
          </a:p>
          <a:p>
            <a:pPr algn="ctr"/>
            <a:r>
              <a:rPr lang="en-US" sz="2400" dirty="0" smtClean="0">
                <a:solidFill>
                  <a:schemeClr val="tx1"/>
                </a:solidFill>
                <a:latin typeface="Helvetica" panose="020B0604020202020204" pitchFamily="34" charset="0"/>
                <a:cs typeface="Helvetica" panose="020B0604020202020204" pitchFamily="34" charset="0"/>
              </a:rPr>
              <a:t>Percent of Students Who Report Experiencing </a:t>
            </a:r>
            <a:r>
              <a:rPr lang="en-US" sz="2400" dirty="0">
                <a:latin typeface="Helvetica" panose="020B0604020202020204" pitchFamily="34" charset="0"/>
                <a:cs typeface="Helvetica" panose="020B0604020202020204" pitchFamily="34" charset="0"/>
              </a:rPr>
              <a:t>D</a:t>
            </a:r>
            <a:r>
              <a:rPr lang="en-US" sz="2400" dirty="0" smtClean="0">
                <a:solidFill>
                  <a:schemeClr val="tx1"/>
                </a:solidFill>
                <a:latin typeface="Helvetica" panose="020B0604020202020204" pitchFamily="34" charset="0"/>
                <a:cs typeface="Helvetica" panose="020B0604020202020204" pitchFamily="34" charset="0"/>
              </a:rPr>
              <a:t>epressive </a:t>
            </a:r>
          </a:p>
          <a:p>
            <a:pPr algn="ctr"/>
            <a:r>
              <a:rPr lang="en-US" sz="2400" dirty="0" smtClean="0">
                <a:solidFill>
                  <a:schemeClr val="tx1"/>
                </a:solidFill>
                <a:latin typeface="Helvetica" panose="020B0604020202020204" pitchFamily="34" charset="0"/>
                <a:cs typeface="Helvetica" panose="020B0604020202020204" pitchFamily="34" charset="0"/>
              </a:rPr>
              <a:t>Feelings in the Past Year</a:t>
            </a:r>
            <a:endParaRPr lang="en-US" sz="2400" dirty="0">
              <a:latin typeface="Helvetica" panose="020B0604020202020204" pitchFamily="34" charset="0"/>
              <a:cs typeface="Helvetica" panose="020B0604020202020204" pitchFamily="34" charset="0"/>
            </a:endParaRPr>
          </a:p>
        </p:txBody>
      </p:sp>
      <p:sp>
        <p:nvSpPr>
          <p:cNvPr id="215" name="Slide Number Placeholder 1"/>
          <p:cNvSpPr>
            <a:spLocks noGrp="1"/>
          </p:cNvSpPr>
          <p:nvPr>
            <p:ph type="sldNum" sz="quarter" idx="4"/>
          </p:nvPr>
        </p:nvSpPr>
        <p:spPr/>
        <p:txBody>
          <a:bodyPr/>
          <a:lstStyle/>
          <a:p>
            <a:pPr algn="r"/>
            <a:fld id="{B2DD3A28-75BF-4A86-9B88-773FD02F7AD2}" type="slidenum">
              <a:rPr lang="en-US" sz="900" dirty="0" smtClean="0">
                <a:solidFill>
                  <a:schemeClr val="tx1"/>
                </a:solidFill>
                <a:latin typeface="+mn-lt"/>
              </a:rPr>
              <a:t>21</a:t>
            </a:fld>
            <a:endParaRPr lang="en-US" dirty="0">
              <a:solidFill>
                <a:schemeClr val="tx1"/>
              </a:solidFill>
              <a:latin typeface="+mn-lt"/>
            </a:endParaRPr>
          </a:p>
        </p:txBody>
      </p:sp>
      <p:graphicFrame>
        <p:nvGraphicFramePr>
          <p:cNvPr id="7" name="Chart 6"/>
          <p:cNvGraphicFramePr>
            <a:graphicFrameLocks/>
          </p:cNvGraphicFramePr>
          <p:nvPr>
            <p:extLst>
              <p:ext uri="{D42A27DB-BD31-4B8C-83A1-F6EECF244321}">
                <p14:modId xmlns:p14="http://schemas.microsoft.com/office/powerpoint/2010/main" val="4126114493"/>
              </p:ext>
            </p:extLst>
          </p:nvPr>
        </p:nvGraphicFramePr>
        <p:xfrm>
          <a:off x="685800" y="2057400"/>
          <a:ext cx="7848600" cy="411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777850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Textbox 50"/>
          <p:cNvSpPr txBox="1"/>
          <p:nvPr/>
        </p:nvSpPr>
        <p:spPr>
          <a:xfrm>
            <a:off x="1022475" y="386329"/>
            <a:ext cx="7098417" cy="1200329"/>
          </a:xfrm>
          <a:prstGeom prst="rect">
            <a:avLst/>
          </a:prstGeom>
          <a:noFill/>
        </p:spPr>
        <p:txBody>
          <a:bodyPr wrap="none" rtlCol="0">
            <a:spAutoFit/>
          </a:bodyPr>
          <a:lstStyle/>
          <a:p>
            <a:pPr algn="ctr"/>
            <a:r>
              <a:rPr lang="en-US" sz="2400" dirty="0">
                <a:latin typeface="Helvetica" panose="020B0604020202020204" pitchFamily="34" charset="0"/>
                <a:cs typeface="Helvetica" panose="020B0604020202020204" pitchFamily="34" charset="0"/>
              </a:rPr>
              <a:t>Comparison Data HYS 2008-2014</a:t>
            </a:r>
          </a:p>
          <a:p>
            <a:pPr algn="ctr"/>
            <a:r>
              <a:rPr lang="en-US" sz="2400" dirty="0" smtClean="0">
                <a:solidFill>
                  <a:schemeClr val="tx1"/>
                </a:solidFill>
                <a:latin typeface="Helvetica" panose="020B0604020202020204" pitchFamily="34" charset="0"/>
                <a:cs typeface="Helvetica" panose="020B0604020202020204" pitchFamily="34" charset="0"/>
              </a:rPr>
              <a:t>Percent of Students Who Report Having Seriously </a:t>
            </a:r>
          </a:p>
          <a:p>
            <a:pPr algn="ctr"/>
            <a:r>
              <a:rPr lang="en-US" sz="2400" dirty="0">
                <a:latin typeface="Helvetica" panose="020B0604020202020204" pitchFamily="34" charset="0"/>
                <a:cs typeface="Helvetica" panose="020B0604020202020204" pitchFamily="34" charset="0"/>
              </a:rPr>
              <a:t>C</a:t>
            </a:r>
            <a:r>
              <a:rPr lang="en-US" sz="2400" dirty="0" smtClean="0">
                <a:solidFill>
                  <a:schemeClr val="tx1"/>
                </a:solidFill>
                <a:latin typeface="Helvetica" panose="020B0604020202020204" pitchFamily="34" charset="0"/>
                <a:cs typeface="Helvetica" panose="020B0604020202020204" pitchFamily="34" charset="0"/>
              </a:rPr>
              <a:t>onsidered Suicide in the Past Year</a:t>
            </a:r>
            <a:endParaRPr lang="en-US" sz="2400" dirty="0">
              <a:latin typeface="Helvetica" panose="020B0604020202020204" pitchFamily="34" charset="0"/>
              <a:cs typeface="Helvetica" panose="020B0604020202020204" pitchFamily="34" charset="0"/>
            </a:endParaRPr>
          </a:p>
        </p:txBody>
      </p:sp>
      <p:sp>
        <p:nvSpPr>
          <p:cNvPr id="220" name="Slide Number Placeholder 1"/>
          <p:cNvSpPr>
            <a:spLocks noGrp="1"/>
          </p:cNvSpPr>
          <p:nvPr>
            <p:ph type="sldNum" sz="quarter" idx="4"/>
          </p:nvPr>
        </p:nvSpPr>
        <p:spPr/>
        <p:txBody>
          <a:bodyPr/>
          <a:lstStyle/>
          <a:p>
            <a:pPr algn="r"/>
            <a:fld id="{B2DD3A28-75BF-4A86-9B88-773FD02F7AD2}" type="slidenum">
              <a:rPr lang="en-US" sz="900" dirty="0" smtClean="0">
                <a:solidFill>
                  <a:schemeClr val="tx1"/>
                </a:solidFill>
                <a:latin typeface="+mn-lt"/>
              </a:rPr>
              <a:t>22</a:t>
            </a:fld>
            <a:endParaRPr lang="en-US" dirty="0">
              <a:solidFill>
                <a:schemeClr val="tx1"/>
              </a:solidFill>
              <a:latin typeface="+mn-lt"/>
            </a:endParaRPr>
          </a:p>
        </p:txBody>
      </p:sp>
      <p:graphicFrame>
        <p:nvGraphicFramePr>
          <p:cNvPr id="6" name="Chart 5"/>
          <p:cNvGraphicFramePr>
            <a:graphicFrameLocks/>
          </p:cNvGraphicFramePr>
          <p:nvPr>
            <p:extLst>
              <p:ext uri="{D42A27DB-BD31-4B8C-83A1-F6EECF244321}">
                <p14:modId xmlns:p14="http://schemas.microsoft.com/office/powerpoint/2010/main" val="920928388"/>
              </p:ext>
            </p:extLst>
          </p:nvPr>
        </p:nvGraphicFramePr>
        <p:xfrm>
          <a:off x="609600" y="2057400"/>
          <a:ext cx="8001000" cy="4191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27556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381000"/>
            <a:ext cx="7924800" cy="1295400"/>
          </a:xfrm>
        </p:spPr>
        <p:txBody>
          <a:bodyPr>
            <a:normAutofit/>
          </a:bodyPr>
          <a:lstStyle/>
          <a:p>
            <a:r>
              <a:rPr lang="en-US" b="1" dirty="0" smtClean="0">
                <a:solidFill>
                  <a:srgbClr val="D2533C"/>
                </a:solidFill>
              </a:rPr>
              <a:t>Networks for Life: </a:t>
            </a:r>
            <a:r>
              <a:rPr lang="en-US" b="1" dirty="0">
                <a:solidFill>
                  <a:srgbClr val="D2533C"/>
                </a:solidFill>
              </a:rPr>
              <a:t/>
            </a:r>
            <a:br>
              <a:rPr lang="en-US" b="1" dirty="0">
                <a:solidFill>
                  <a:srgbClr val="D2533C"/>
                </a:solidFill>
              </a:rPr>
            </a:br>
            <a:r>
              <a:rPr lang="en-US" sz="2200" b="1" dirty="0" smtClean="0">
                <a:solidFill>
                  <a:srgbClr val="D2533C"/>
                </a:solidFill>
              </a:rPr>
              <a:t>A Counselor’s </a:t>
            </a:r>
            <a:r>
              <a:rPr lang="en-US" sz="2200" b="1" dirty="0">
                <a:solidFill>
                  <a:srgbClr val="D2533C"/>
                </a:solidFill>
              </a:rPr>
              <a:t>Role in Youth Suicide </a:t>
            </a:r>
            <a:r>
              <a:rPr lang="en-US" sz="2200" b="1" dirty="0" smtClean="0">
                <a:solidFill>
                  <a:srgbClr val="D2533C"/>
                </a:solidFill>
              </a:rPr>
              <a:t>Prevention</a:t>
            </a:r>
            <a:endParaRPr lang="en-US" dirty="0">
              <a:solidFill>
                <a:srgbClr val="D2533C"/>
              </a:solidFill>
            </a:endParaRPr>
          </a:p>
        </p:txBody>
      </p:sp>
      <p:sp>
        <p:nvSpPr>
          <p:cNvPr id="3" name="Content Placeholder 2"/>
          <p:cNvSpPr>
            <a:spLocks noGrp="1"/>
          </p:cNvSpPr>
          <p:nvPr>
            <p:ph idx="1"/>
          </p:nvPr>
        </p:nvSpPr>
        <p:spPr>
          <a:xfrm>
            <a:off x="533400" y="1828800"/>
            <a:ext cx="8305800" cy="4495800"/>
          </a:xfrm>
        </p:spPr>
        <p:txBody>
          <a:bodyPr/>
          <a:lstStyle/>
          <a:p>
            <a:pPr marL="630238" lvl="2" indent="-342900"/>
            <a:r>
              <a:rPr lang="en-US" sz="2800" dirty="0" smtClean="0"/>
              <a:t>About Youth Suicide</a:t>
            </a:r>
          </a:p>
          <a:p>
            <a:pPr marL="630238" lvl="2" indent="-342900"/>
            <a:r>
              <a:rPr lang="en-US" sz="2800" dirty="0" smtClean="0"/>
              <a:t>Prevention: Knowing the Issue </a:t>
            </a:r>
          </a:p>
          <a:p>
            <a:pPr marL="630238" lvl="2" indent="-342900"/>
            <a:r>
              <a:rPr lang="en-US" sz="2800" dirty="0" smtClean="0"/>
              <a:t>Youth </a:t>
            </a:r>
            <a:r>
              <a:rPr lang="en-US" sz="2800" dirty="0"/>
              <a:t>Suicide in </a:t>
            </a:r>
            <a:r>
              <a:rPr lang="en-US" sz="2800" dirty="0" smtClean="0"/>
              <a:t>Washington: Data</a:t>
            </a:r>
          </a:p>
          <a:p>
            <a:pPr marL="630238" lvl="2" indent="-342900"/>
            <a:r>
              <a:rPr lang="en-US" sz="2800" dirty="0" smtClean="0"/>
              <a:t>Prevention Education</a:t>
            </a:r>
          </a:p>
          <a:p>
            <a:pPr marL="630238" lvl="2" indent="-342900"/>
            <a:r>
              <a:rPr lang="en-US" sz="2800" dirty="0"/>
              <a:t>Prevention: Creating a supportive, preventive environment</a:t>
            </a:r>
          </a:p>
          <a:p>
            <a:pPr marL="630238" lvl="2" indent="-342900"/>
            <a:r>
              <a:rPr lang="en-US" sz="2800" dirty="0" smtClean="0"/>
              <a:t>Intervention</a:t>
            </a:r>
            <a:r>
              <a:rPr lang="en-US" sz="2800" dirty="0"/>
              <a:t>: When to step </a:t>
            </a:r>
            <a:r>
              <a:rPr lang="en-US" sz="2800" dirty="0" smtClean="0"/>
              <a:t>in</a:t>
            </a:r>
          </a:p>
          <a:p>
            <a:pPr marL="630238" lvl="2" indent="-342900"/>
            <a:r>
              <a:rPr lang="en-US" sz="2800" dirty="0"/>
              <a:t>Postvention: After a </a:t>
            </a:r>
            <a:r>
              <a:rPr lang="en-US" sz="2800" dirty="0" smtClean="0"/>
              <a:t>suicide</a:t>
            </a:r>
          </a:p>
          <a:p>
            <a:pPr marL="914400" lvl="1" indent="-514350">
              <a:buFont typeface="+mj-lt"/>
              <a:buAutoNum type="romanUcPeriod"/>
            </a:pPr>
            <a:endParaRPr lang="en-US" b="1" dirty="0">
              <a:solidFill>
                <a:srgbClr val="537B85"/>
              </a:solidFill>
            </a:endParaRPr>
          </a:p>
        </p:txBody>
      </p:sp>
    </p:spTree>
    <p:extLst>
      <p:ext uri="{BB962C8B-B14F-4D97-AF65-F5344CB8AC3E}">
        <p14:creationId xmlns:p14="http://schemas.microsoft.com/office/powerpoint/2010/main" val="23353320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Signs of Suicide Curriculum for Middle School and High School</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Signs of Suicide is the only evidence and school-based suicide prevention program endorsed by SAMHSA.</a:t>
            </a:r>
          </a:p>
          <a:p>
            <a:pPr marL="0" indent="0">
              <a:buNone/>
            </a:pPr>
            <a:endParaRPr lang="en-US" dirty="0" smtClean="0"/>
          </a:p>
          <a:p>
            <a:r>
              <a:rPr lang="en-US" dirty="0" smtClean="0"/>
              <a:t>Addresses suicide risk and depression, reduces suicide attempts, empowers students with practical tools, educates students, parents and staff and creates common mental health language.</a:t>
            </a:r>
          </a:p>
          <a:p>
            <a:pPr marL="0" indent="0">
              <a:buNone/>
            </a:pPr>
            <a:endParaRPr lang="en-US" dirty="0" smtClean="0"/>
          </a:p>
          <a:p>
            <a:r>
              <a:rPr lang="en-US" dirty="0" smtClean="0"/>
              <a:t>Can be delivered in one or two class periods.</a:t>
            </a:r>
          </a:p>
          <a:p>
            <a:pPr marL="0" indent="0">
              <a:buNone/>
            </a:pPr>
            <a:endParaRPr lang="en-US" dirty="0" smtClean="0"/>
          </a:p>
          <a:p>
            <a:r>
              <a:rPr lang="en-US" dirty="0" smtClean="0"/>
              <a:t>Easy and simple to use.</a:t>
            </a:r>
            <a:endParaRPr lang="en-US" dirty="0"/>
          </a:p>
        </p:txBody>
      </p:sp>
      <p:sp>
        <p:nvSpPr>
          <p:cNvPr id="4" name="Slide Number Placeholder 3"/>
          <p:cNvSpPr>
            <a:spLocks noGrp="1"/>
          </p:cNvSpPr>
          <p:nvPr>
            <p:ph type="sldNum" sz="quarter" idx="12"/>
          </p:nvPr>
        </p:nvSpPr>
        <p:spPr/>
        <p:txBody>
          <a:bodyPr/>
          <a:lstStyle/>
          <a:p>
            <a:fld id="{35006526-DE92-4A68-A9D5-D1A1D9379C2D}" type="slidenum">
              <a:rPr lang="en-US" smtClean="0"/>
              <a:t>24</a:t>
            </a:fld>
            <a:endParaRPr lang="en-US"/>
          </a:p>
        </p:txBody>
      </p:sp>
    </p:spTree>
    <p:extLst>
      <p:ext uri="{BB962C8B-B14F-4D97-AF65-F5344CB8AC3E}">
        <p14:creationId xmlns:p14="http://schemas.microsoft.com/office/powerpoint/2010/main" val="29103008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of Suicide Curriculum</a:t>
            </a:r>
            <a:endParaRPr lang="en-US" dirty="0"/>
          </a:p>
        </p:txBody>
      </p:sp>
      <p:sp>
        <p:nvSpPr>
          <p:cNvPr id="3" name="Content Placeholder 2"/>
          <p:cNvSpPr>
            <a:spLocks noGrp="1"/>
          </p:cNvSpPr>
          <p:nvPr>
            <p:ph idx="1"/>
          </p:nvPr>
        </p:nvSpPr>
        <p:spPr/>
        <p:txBody>
          <a:bodyPr/>
          <a:lstStyle/>
          <a:p>
            <a:r>
              <a:rPr lang="en-US" dirty="0" smtClean="0"/>
              <a:t>Video creates structure to address mental health concerns in a consistent and healthy manner.</a:t>
            </a:r>
          </a:p>
          <a:p>
            <a:r>
              <a:rPr lang="en-US" dirty="0" smtClean="0"/>
              <a:t>Gives students the language and opportunity to ask for help when they normally would not have.</a:t>
            </a:r>
          </a:p>
          <a:p>
            <a:r>
              <a:rPr lang="en-US" dirty="0" smtClean="0"/>
              <a:t>Addresses and reinforces previous lessons regarding bullying, on-line safety, depression and self-harm.</a:t>
            </a:r>
            <a:endParaRPr lang="en-US" dirty="0"/>
          </a:p>
        </p:txBody>
      </p:sp>
      <p:sp>
        <p:nvSpPr>
          <p:cNvPr id="4" name="Slide Number Placeholder 3"/>
          <p:cNvSpPr>
            <a:spLocks noGrp="1"/>
          </p:cNvSpPr>
          <p:nvPr>
            <p:ph type="sldNum" sz="quarter" idx="12"/>
          </p:nvPr>
        </p:nvSpPr>
        <p:spPr/>
        <p:txBody>
          <a:bodyPr/>
          <a:lstStyle/>
          <a:p>
            <a:fld id="{35006526-DE92-4A68-A9D5-D1A1D9379C2D}" type="slidenum">
              <a:rPr lang="en-US" smtClean="0"/>
              <a:t>25</a:t>
            </a:fld>
            <a:endParaRPr lang="en-US"/>
          </a:p>
        </p:txBody>
      </p:sp>
    </p:spTree>
    <p:extLst>
      <p:ext uri="{BB962C8B-B14F-4D97-AF65-F5344CB8AC3E}">
        <p14:creationId xmlns:p14="http://schemas.microsoft.com/office/powerpoint/2010/main" val="6780374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Time to Act:  SOS Signs of Suicide Middle and High School Program</a:t>
            </a:r>
            <a:endParaRPr lang="en-US" dirty="0"/>
          </a:p>
        </p:txBody>
      </p:sp>
      <p:sp>
        <p:nvSpPr>
          <p:cNvPr id="3" name="Content Placeholder 2"/>
          <p:cNvSpPr>
            <a:spLocks noGrp="1"/>
          </p:cNvSpPr>
          <p:nvPr>
            <p:ph idx="1"/>
          </p:nvPr>
        </p:nvSpPr>
        <p:spPr/>
        <p:txBody>
          <a:bodyPr/>
          <a:lstStyle/>
          <a:p>
            <a:endParaRPr lang="en-US" dirty="0" smtClean="0">
              <a:hlinkClick r:id="rId3"/>
            </a:endParaRPr>
          </a:p>
          <a:p>
            <a:endParaRPr lang="en-US" dirty="0">
              <a:hlinkClick r:id="rId3"/>
            </a:endParaRPr>
          </a:p>
          <a:p>
            <a:endParaRPr lang="en-US" dirty="0" smtClean="0">
              <a:hlinkClick r:id="rId3"/>
            </a:endParaRPr>
          </a:p>
          <a:p>
            <a:r>
              <a:rPr lang="en-US" dirty="0" smtClean="0">
                <a:hlinkClick r:id="rId3"/>
              </a:rPr>
              <a:t>https</a:t>
            </a:r>
            <a:r>
              <a:rPr lang="en-US" dirty="0">
                <a:hlinkClick r:id="rId3"/>
              </a:rPr>
              <a:t>://</a:t>
            </a:r>
            <a:r>
              <a:rPr lang="en-US" dirty="0" smtClean="0">
                <a:hlinkClick r:id="rId3"/>
              </a:rPr>
              <a:t>www.youtube.com/watch?v=CRjAm3b-e_w</a:t>
            </a:r>
            <a:endParaRPr lang="en-US" dirty="0" smtClean="0"/>
          </a:p>
          <a:p>
            <a:pPr marL="0" indent="0">
              <a:buNone/>
            </a:pPr>
            <a:endParaRPr lang="en-US" dirty="0" smtClean="0"/>
          </a:p>
          <a:p>
            <a:r>
              <a:rPr lang="en-US" dirty="0">
                <a:hlinkClick r:id="rId4"/>
              </a:rPr>
              <a:t>https://</a:t>
            </a:r>
            <a:r>
              <a:rPr lang="en-US" dirty="0" smtClean="0">
                <a:hlinkClick r:id="rId4"/>
              </a:rPr>
              <a:t>www.youtube.com/watch?v=hhuUCVbejus</a:t>
            </a:r>
            <a:endParaRPr lang="en-US" dirty="0" smtClean="0"/>
          </a:p>
          <a:p>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35006526-DE92-4A68-A9D5-D1A1D9379C2D}" type="slidenum">
              <a:rPr lang="en-US" smtClean="0"/>
              <a:t>26</a:t>
            </a:fld>
            <a:endParaRPr lang="en-US"/>
          </a:p>
        </p:txBody>
      </p:sp>
    </p:spTree>
    <p:extLst>
      <p:ext uri="{BB962C8B-B14F-4D97-AF65-F5344CB8AC3E}">
        <p14:creationId xmlns:p14="http://schemas.microsoft.com/office/powerpoint/2010/main" val="2024154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and Curriculum Resources</a:t>
            </a:r>
            <a:endParaRPr lang="en-US" dirty="0"/>
          </a:p>
        </p:txBody>
      </p:sp>
      <p:sp>
        <p:nvSpPr>
          <p:cNvPr id="3" name="Content Placeholder 2"/>
          <p:cNvSpPr>
            <a:spLocks noGrp="1"/>
          </p:cNvSpPr>
          <p:nvPr>
            <p:ph idx="1"/>
          </p:nvPr>
        </p:nvSpPr>
        <p:spPr/>
        <p:txBody>
          <a:bodyPr>
            <a:normAutofit fontScale="55000" lnSpcReduction="20000"/>
          </a:bodyPr>
          <a:lstStyle/>
          <a:p>
            <a:r>
              <a:rPr lang="en-US" dirty="0"/>
              <a:t>The following are links to information on bullying prevention and intervention background, educator and parent resources and programs. </a:t>
            </a:r>
            <a:endParaRPr lang="en-US" dirty="0" smtClean="0"/>
          </a:p>
          <a:p>
            <a:pPr marL="0" indent="0">
              <a:buNone/>
            </a:pPr>
            <a:endParaRPr lang="en-US" dirty="0"/>
          </a:p>
          <a:p>
            <a:r>
              <a:rPr lang="en-US" dirty="0">
                <a:hlinkClick r:id="rId2"/>
              </a:rPr>
              <a:t>Bullying Prevention Resources</a:t>
            </a:r>
            <a:r>
              <a:rPr lang="en-US" dirty="0"/>
              <a:t> (PDF</a:t>
            </a:r>
            <a:r>
              <a:rPr lang="en-US" dirty="0" smtClean="0"/>
              <a:t>)</a:t>
            </a:r>
          </a:p>
          <a:p>
            <a:endParaRPr lang="en-US" dirty="0"/>
          </a:p>
          <a:p>
            <a:r>
              <a:rPr lang="en-US" dirty="0">
                <a:hlinkClick r:id="rId3"/>
              </a:rPr>
              <a:t>Committee for Children</a:t>
            </a:r>
            <a:r>
              <a:rPr lang="en-US" dirty="0"/>
              <a:t>: Provides many resources for bullying prevention. This site can guide the selection of a bullying prevention program by the bullying prevention committee. </a:t>
            </a:r>
            <a:endParaRPr lang="en-US" dirty="0" smtClean="0"/>
          </a:p>
          <a:p>
            <a:endParaRPr lang="en-US" dirty="0"/>
          </a:p>
          <a:p>
            <a:r>
              <a:rPr lang="en-US" dirty="0">
                <a:hlinkClick r:id="rId4"/>
              </a:rPr>
              <a:t>Community Matters</a:t>
            </a:r>
            <a:r>
              <a:rPr lang="en-US" dirty="0"/>
              <a:t>: Programs and services organized around a whole-school framework to improve school climate and reduce bullying related incidents. </a:t>
            </a:r>
            <a:endParaRPr lang="en-US" dirty="0" smtClean="0"/>
          </a:p>
          <a:p>
            <a:endParaRPr lang="en-US" dirty="0"/>
          </a:p>
          <a:p>
            <a:r>
              <a:rPr lang="en-US" dirty="0">
                <a:hlinkClick r:id="rId5"/>
              </a:rPr>
              <a:t>Let’s Get Real</a:t>
            </a:r>
            <a:r>
              <a:rPr lang="en-US" dirty="0"/>
              <a:t>: Young people tell their stories in their own words–and the results are heartbreaking, shocking, inspiring and poignant. </a:t>
            </a:r>
            <a:endParaRPr lang="en-US" dirty="0" smtClean="0"/>
          </a:p>
          <a:p>
            <a:endParaRPr lang="en-US" dirty="0"/>
          </a:p>
          <a:p>
            <a:r>
              <a:rPr lang="en-US" dirty="0">
                <a:hlinkClick r:id="rId6"/>
              </a:rPr>
              <a:t>The Massachusetts Aggression Reduction Center</a:t>
            </a:r>
            <a:r>
              <a:rPr lang="en-US" dirty="0"/>
              <a:t>: MARC provides academic-based, high-quality, free or low cost programs, research and resources for education, communities and families, nationwide</a:t>
            </a:r>
            <a:r>
              <a:rPr lang="en-US" dirty="0" smtClean="0"/>
              <a:t>.</a:t>
            </a:r>
          </a:p>
          <a:p>
            <a:endParaRPr lang="en-US" dirty="0"/>
          </a:p>
          <a:p>
            <a:r>
              <a:rPr lang="en-US" dirty="0" err="1">
                <a:hlinkClick r:id="rId7"/>
              </a:rPr>
              <a:t>Olweus</a:t>
            </a:r>
            <a:r>
              <a:rPr lang="en-US" dirty="0">
                <a:hlinkClick r:id="rId7"/>
              </a:rPr>
              <a:t> Bullying Prevention Program</a:t>
            </a:r>
            <a:r>
              <a:rPr lang="en-US" dirty="0"/>
              <a:t> - A comprehensive, school-wide program designed and evaluated for use in elementary, middle, junior high or high schools</a:t>
            </a:r>
            <a:r>
              <a:rPr lang="en-US" dirty="0" smtClean="0"/>
              <a:t>.</a:t>
            </a:r>
          </a:p>
          <a:p>
            <a:endParaRPr lang="en-US" dirty="0"/>
          </a:p>
          <a:p>
            <a:r>
              <a:rPr lang="en-US" dirty="0">
                <a:hlinkClick r:id="rId8"/>
              </a:rPr>
              <a:t>Pacer’s National Bullying Prevention Center</a:t>
            </a:r>
            <a:r>
              <a:rPr lang="en-US" dirty="0"/>
              <a:t>: Unites, engages and educates communities nationwide to address bullying through creative, relevant and interactive resources. </a:t>
            </a:r>
            <a:endParaRPr lang="en-US" dirty="0" smtClean="0"/>
          </a:p>
          <a:p>
            <a:endParaRPr lang="en-US" dirty="0"/>
          </a:p>
          <a:p>
            <a:r>
              <a:rPr lang="en-US" dirty="0">
                <a:hlinkClick r:id="rId9"/>
              </a:rPr>
              <a:t>Peaceful Playgrounds</a:t>
            </a:r>
            <a:r>
              <a:rPr lang="en-US" dirty="0"/>
              <a:t>: The purpose is to introduce children and school staff to the many choices of activities available on playgrounds and field areas </a:t>
            </a:r>
          </a:p>
          <a:p>
            <a:endParaRPr lang="en-US" dirty="0"/>
          </a:p>
        </p:txBody>
      </p:sp>
      <p:sp>
        <p:nvSpPr>
          <p:cNvPr id="4" name="Slide Number Placeholder 3"/>
          <p:cNvSpPr>
            <a:spLocks noGrp="1"/>
          </p:cNvSpPr>
          <p:nvPr>
            <p:ph type="sldNum" sz="quarter" idx="12"/>
          </p:nvPr>
        </p:nvSpPr>
        <p:spPr/>
        <p:txBody>
          <a:bodyPr/>
          <a:lstStyle/>
          <a:p>
            <a:fld id="{35006526-DE92-4A68-A9D5-D1A1D9379C2D}" type="slidenum">
              <a:rPr lang="en-US" smtClean="0"/>
              <a:t>27</a:t>
            </a:fld>
            <a:endParaRPr lang="en-US"/>
          </a:p>
        </p:txBody>
      </p:sp>
    </p:spTree>
    <p:extLst>
      <p:ext uri="{BB962C8B-B14F-4D97-AF65-F5344CB8AC3E}">
        <p14:creationId xmlns:p14="http://schemas.microsoft.com/office/powerpoint/2010/main" val="33894719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and Curriculum Resources</a:t>
            </a:r>
            <a:endParaRPr lang="en-US" dirty="0"/>
          </a:p>
        </p:txBody>
      </p:sp>
      <p:sp>
        <p:nvSpPr>
          <p:cNvPr id="3" name="Content Placeholder 2"/>
          <p:cNvSpPr>
            <a:spLocks noGrp="1"/>
          </p:cNvSpPr>
          <p:nvPr>
            <p:ph idx="1"/>
          </p:nvPr>
        </p:nvSpPr>
        <p:spPr>
          <a:xfrm>
            <a:off x="457200" y="1600200"/>
            <a:ext cx="8229600" cy="5029200"/>
          </a:xfrm>
        </p:spPr>
        <p:txBody>
          <a:bodyPr>
            <a:normAutofit fontScale="55000" lnSpcReduction="20000"/>
          </a:bodyPr>
          <a:lstStyle/>
          <a:p>
            <a:r>
              <a:rPr lang="en-US" dirty="0">
                <a:hlinkClick r:id="rId2"/>
              </a:rPr>
              <a:t>Positive Behavioral Interventions and Supports</a:t>
            </a:r>
            <a:r>
              <a:rPr lang="en-US" dirty="0"/>
              <a:t>: A decision making framework that guides selection, integration, and implementation of the best evidence-based academic and behavioral practices for improving important academic and behavior outcomes for all students. </a:t>
            </a:r>
            <a:endParaRPr lang="en-US" dirty="0" smtClean="0"/>
          </a:p>
          <a:p>
            <a:endParaRPr lang="en-US" dirty="0"/>
          </a:p>
          <a:p>
            <a:r>
              <a:rPr lang="en-US" dirty="0">
                <a:hlinkClick r:id="rId3"/>
              </a:rPr>
              <a:t>Project Adventure</a:t>
            </a:r>
            <a:r>
              <a:rPr lang="en-US" dirty="0"/>
              <a:t>: The Peaceable Playground Program was developed by Project Adventure to address aggressive play at recess. </a:t>
            </a:r>
            <a:endParaRPr lang="en-US" dirty="0" smtClean="0"/>
          </a:p>
          <a:p>
            <a:endParaRPr lang="en-US" dirty="0"/>
          </a:p>
          <a:p>
            <a:r>
              <a:rPr lang="en-US" dirty="0">
                <a:hlinkClick r:id="rId4"/>
              </a:rPr>
              <a:t>Rachel’s Challenge</a:t>
            </a:r>
            <a:r>
              <a:rPr lang="en-US" dirty="0"/>
              <a:t>: A series of student empowering programs and strategies that equip students and adults to combat bullying and ally feelings of isolation and despair. </a:t>
            </a:r>
            <a:endParaRPr lang="en-US" dirty="0" smtClean="0"/>
          </a:p>
          <a:p>
            <a:endParaRPr lang="en-US" dirty="0"/>
          </a:p>
          <a:p>
            <a:r>
              <a:rPr lang="en-US" dirty="0">
                <a:hlinkClick r:id="rId5"/>
              </a:rPr>
              <a:t>Safe &amp; Civil Schools</a:t>
            </a:r>
            <a:r>
              <a:rPr lang="en-US" dirty="0"/>
              <a:t>: A series of materials and services that schools and districts can use to implement Positive Behavior Support solutions. </a:t>
            </a:r>
            <a:endParaRPr lang="en-US" dirty="0" smtClean="0"/>
          </a:p>
          <a:p>
            <a:endParaRPr lang="en-US" dirty="0"/>
          </a:p>
          <a:p>
            <a:r>
              <a:rPr lang="en-US" dirty="0">
                <a:hlinkClick r:id="rId6"/>
              </a:rPr>
              <a:t>Seattle MS Cyberbullying Curriculum</a:t>
            </a:r>
            <a:r>
              <a:rPr lang="en-US" dirty="0"/>
              <a:t>: Lessons can be used alone, but contain materials designed to coordinate with and fit into ongoing </a:t>
            </a:r>
            <a:r>
              <a:rPr lang="en-US" dirty="0" err="1"/>
              <a:t>Olweus</a:t>
            </a:r>
            <a:r>
              <a:rPr lang="en-US" dirty="0"/>
              <a:t> Bullying Prevention programs. </a:t>
            </a:r>
            <a:endParaRPr lang="en-US" dirty="0" smtClean="0"/>
          </a:p>
          <a:p>
            <a:endParaRPr lang="en-US" dirty="0"/>
          </a:p>
          <a:p>
            <a:r>
              <a:rPr lang="en-US" dirty="0">
                <a:hlinkClick r:id="rId7"/>
              </a:rPr>
              <a:t>StopBullying.gov</a:t>
            </a:r>
            <a:r>
              <a:rPr lang="en-US" dirty="0"/>
              <a:t>: Provides information from various government agencies on what bullying is, what cyberbullying is, who is at risk, and how you can prevent and respond to bullying. </a:t>
            </a:r>
            <a:endParaRPr lang="en-US" dirty="0" smtClean="0"/>
          </a:p>
          <a:p>
            <a:pPr marL="0" indent="0">
              <a:buNone/>
            </a:pPr>
            <a:endParaRPr lang="en-US" dirty="0"/>
          </a:p>
          <a:p>
            <a:r>
              <a:rPr lang="en-US" dirty="0">
                <a:hlinkClick r:id="rId8"/>
              </a:rPr>
              <a:t>Teaching Tolerance</a:t>
            </a:r>
            <a:r>
              <a:rPr lang="en-US" dirty="0"/>
              <a:t>: A place for educators to find thought-provoking news, conversation and support for those who care about diversity, equal opportunity and respect for differences in schools. </a:t>
            </a:r>
            <a:endParaRPr lang="en-US" dirty="0" smtClean="0"/>
          </a:p>
          <a:p>
            <a:pPr marL="0" indent="0">
              <a:buNone/>
            </a:pPr>
            <a:endParaRPr lang="en-US" dirty="0" smtClean="0"/>
          </a:p>
          <a:p>
            <a:r>
              <a:rPr lang="en-US" dirty="0">
                <a:hlinkClick r:id="rId9"/>
              </a:rPr>
              <a:t>http://</a:t>
            </a:r>
            <a:r>
              <a:rPr lang="en-US" dirty="0" smtClean="0">
                <a:hlinkClick r:id="rId9"/>
              </a:rPr>
              <a:t>www.k12.wa.us/Safetycenter/BullyingHarassment/default.aspx</a:t>
            </a:r>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35006526-DE92-4A68-A9D5-D1A1D9379C2D}" type="slidenum">
              <a:rPr lang="en-US" smtClean="0"/>
              <a:t>28</a:t>
            </a:fld>
            <a:endParaRPr lang="en-US"/>
          </a:p>
        </p:txBody>
      </p:sp>
    </p:spTree>
    <p:extLst>
      <p:ext uri="{BB962C8B-B14F-4D97-AF65-F5344CB8AC3E}">
        <p14:creationId xmlns:p14="http://schemas.microsoft.com/office/powerpoint/2010/main" val="26085401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Now it’s your turn…</a:t>
            </a:r>
            <a:endParaRPr lang="en-US" dirty="0"/>
          </a:p>
        </p:txBody>
      </p:sp>
      <p:sp>
        <p:nvSpPr>
          <p:cNvPr id="3" name="Content Placeholder 2"/>
          <p:cNvSpPr>
            <a:spLocks noGrp="1"/>
          </p:cNvSpPr>
          <p:nvPr>
            <p:ph idx="1"/>
          </p:nvPr>
        </p:nvSpPr>
        <p:spPr/>
        <p:txBody>
          <a:bodyPr/>
          <a:lstStyle/>
          <a:p>
            <a:r>
              <a:rPr lang="en-US" dirty="0" smtClean="0"/>
              <a:t>Spend the next ____ minutes in your school team planning the activities and strategies you will implement in your building this year that specifically address supporting our students in safe and secure social and emotional environments.</a:t>
            </a:r>
            <a:endParaRPr lang="en-US" dirty="0"/>
          </a:p>
        </p:txBody>
      </p:sp>
      <p:sp>
        <p:nvSpPr>
          <p:cNvPr id="4" name="Slide Number Placeholder 3"/>
          <p:cNvSpPr>
            <a:spLocks noGrp="1"/>
          </p:cNvSpPr>
          <p:nvPr>
            <p:ph type="sldNum" sz="quarter" idx="12"/>
          </p:nvPr>
        </p:nvSpPr>
        <p:spPr/>
        <p:txBody>
          <a:bodyPr/>
          <a:lstStyle/>
          <a:p>
            <a:fld id="{35006526-DE92-4A68-A9D5-D1A1D9379C2D}" type="slidenum">
              <a:rPr lang="en-US" smtClean="0"/>
              <a:t>29</a:t>
            </a:fld>
            <a:endParaRPr lang="en-US"/>
          </a:p>
        </p:txBody>
      </p:sp>
    </p:spTree>
    <p:extLst>
      <p:ext uri="{BB962C8B-B14F-4D97-AF65-F5344CB8AC3E}">
        <p14:creationId xmlns:p14="http://schemas.microsoft.com/office/powerpoint/2010/main" val="3580455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HIB</a:t>
            </a:r>
            <a:endParaRPr lang="en-US" dirty="0"/>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35006526-DE92-4A68-A9D5-D1A1D9379C2D}" type="slidenum">
              <a:rPr lang="en-US" smtClean="0"/>
              <a:t>3</a:t>
            </a:fld>
            <a:endParaRPr lang="en-US"/>
          </a:p>
        </p:txBody>
      </p:sp>
    </p:spTree>
    <p:extLst>
      <p:ext uri="{BB962C8B-B14F-4D97-AF65-F5344CB8AC3E}">
        <p14:creationId xmlns:p14="http://schemas.microsoft.com/office/powerpoint/2010/main" val="16885059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little inspiration…</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a:hlinkClick r:id="rId2"/>
              </a:rPr>
              <a:t>https://</a:t>
            </a:r>
            <a:r>
              <a:rPr lang="en-US" dirty="0" smtClean="0">
                <a:hlinkClick r:id="rId2"/>
              </a:rPr>
              <a:t>www.youtube.com/watch?v=m5yCOSHeYn4</a:t>
            </a:r>
            <a:endParaRPr lang="en-US" dirty="0" smtClean="0"/>
          </a:p>
          <a:p>
            <a:pPr marL="0" indent="0">
              <a:buNone/>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35006526-DE92-4A68-A9D5-D1A1D9379C2D}" type="slidenum">
              <a:rPr lang="en-US" smtClean="0"/>
              <a:t>30</a:t>
            </a:fld>
            <a:endParaRPr lang="en-US"/>
          </a:p>
        </p:txBody>
      </p:sp>
    </p:spTree>
    <p:extLst>
      <p:ext uri="{BB962C8B-B14F-4D97-AF65-F5344CB8AC3E}">
        <p14:creationId xmlns:p14="http://schemas.microsoft.com/office/powerpoint/2010/main" val="1463211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We </a:t>
            </a:r>
            <a:r>
              <a:rPr lang="en-US" dirty="0"/>
              <a:t>N</a:t>
            </a:r>
            <a:r>
              <a:rPr lang="en-US" dirty="0" smtClean="0"/>
              <a:t>eed to Discuss HIB</a:t>
            </a:r>
            <a:endParaRPr lang="en-US" dirty="0"/>
          </a:p>
        </p:txBody>
      </p:sp>
      <p:sp>
        <p:nvSpPr>
          <p:cNvPr id="3" name="Content Placeholder 2"/>
          <p:cNvSpPr>
            <a:spLocks noGrp="1"/>
          </p:cNvSpPr>
          <p:nvPr>
            <p:ph idx="1"/>
          </p:nvPr>
        </p:nvSpPr>
        <p:spPr/>
        <p:txBody>
          <a:bodyPr/>
          <a:lstStyle/>
          <a:p>
            <a:r>
              <a:rPr lang="en-US" dirty="0"/>
              <a:t>Important topic in society </a:t>
            </a:r>
            <a:r>
              <a:rPr lang="en-US" dirty="0" smtClean="0"/>
              <a:t>today</a:t>
            </a:r>
          </a:p>
          <a:p>
            <a:pPr lvl="1"/>
            <a:r>
              <a:rPr lang="en-US" dirty="0" smtClean="0"/>
              <a:t>Cyberbullying major issue for kids; impacts to school environment</a:t>
            </a:r>
            <a:endParaRPr lang="en-US" dirty="0"/>
          </a:p>
          <a:p>
            <a:r>
              <a:rPr lang="en-US" dirty="0" smtClean="0"/>
              <a:t>Legal challenges around the state</a:t>
            </a:r>
          </a:p>
          <a:p>
            <a:r>
              <a:rPr lang="en-US" dirty="0" smtClean="0"/>
              <a:t>Claims against Everett Public Schools in 2014-2015</a:t>
            </a:r>
          </a:p>
          <a:p>
            <a:endParaRPr lang="en-US" dirty="0" smtClean="0"/>
          </a:p>
        </p:txBody>
      </p:sp>
      <p:sp>
        <p:nvSpPr>
          <p:cNvPr id="4" name="Slide Number Placeholder 3"/>
          <p:cNvSpPr>
            <a:spLocks noGrp="1"/>
          </p:cNvSpPr>
          <p:nvPr>
            <p:ph type="sldNum" sz="quarter" idx="12"/>
          </p:nvPr>
        </p:nvSpPr>
        <p:spPr/>
        <p:txBody>
          <a:bodyPr/>
          <a:lstStyle/>
          <a:p>
            <a:fld id="{35006526-DE92-4A68-A9D5-D1A1D9379C2D}" type="slidenum">
              <a:rPr lang="en-US" smtClean="0"/>
              <a:t>4</a:t>
            </a:fld>
            <a:endParaRPr lang="en-US"/>
          </a:p>
        </p:txBody>
      </p:sp>
      <p:sp>
        <p:nvSpPr>
          <p:cNvPr id="5" name="object 6"/>
          <p:cNvSpPr/>
          <p:nvPr/>
        </p:nvSpPr>
        <p:spPr>
          <a:xfrm>
            <a:off x="1752600" y="3810000"/>
            <a:ext cx="4648200" cy="2590800"/>
          </a:xfrm>
          <a:prstGeom prst="rect">
            <a:avLst/>
          </a:prstGeom>
          <a:blipFill>
            <a:blip r:embed="rId2" cstate="print"/>
            <a:stretch>
              <a:fillRect/>
            </a:stretch>
          </a:blipFill>
        </p:spPr>
        <p:txBody>
          <a:bodyPr wrap="square" lIns="0" tIns="0" rIns="0" bIns="0" rtlCol="0"/>
          <a:lstStyle/>
          <a:p>
            <a:pPr algn="ctr"/>
            <a:endParaRPr/>
          </a:p>
        </p:txBody>
      </p:sp>
    </p:spTree>
    <p:extLst>
      <p:ext uri="{BB962C8B-B14F-4D97-AF65-F5344CB8AC3E}">
        <p14:creationId xmlns:p14="http://schemas.microsoft.com/office/powerpoint/2010/main" val="23310353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Policy/Procedure/Law</a:t>
            </a:r>
            <a:endParaRPr lang="en-US" dirty="0"/>
          </a:p>
        </p:txBody>
      </p:sp>
      <p:sp>
        <p:nvSpPr>
          <p:cNvPr id="3" name="Content Placeholder 2"/>
          <p:cNvSpPr>
            <a:spLocks noGrp="1"/>
          </p:cNvSpPr>
          <p:nvPr>
            <p:ph idx="1"/>
          </p:nvPr>
        </p:nvSpPr>
        <p:spPr/>
        <p:txBody>
          <a:bodyPr>
            <a:normAutofit/>
          </a:bodyPr>
          <a:lstStyle/>
          <a:p>
            <a:r>
              <a:rPr lang="en-US" dirty="0" smtClean="0"/>
              <a:t>3204/3204P </a:t>
            </a:r>
          </a:p>
          <a:p>
            <a:r>
              <a:rPr lang="en-US" altLang="en-US" dirty="0" smtClean="0"/>
              <a:t>RCW 28A.300.285</a:t>
            </a:r>
          </a:p>
          <a:p>
            <a:pPr lvl="1"/>
            <a:r>
              <a:rPr lang="en-US" dirty="0" smtClean="0"/>
              <a:t>Defines HIB</a:t>
            </a:r>
          </a:p>
          <a:p>
            <a:pPr lvl="1"/>
            <a:r>
              <a:rPr lang="en-US" dirty="0" smtClean="0"/>
              <a:t>Requires compliance officer, staff and student training, investigation, timeline</a:t>
            </a:r>
          </a:p>
        </p:txBody>
      </p:sp>
      <p:sp>
        <p:nvSpPr>
          <p:cNvPr id="4" name="Slide Number Placeholder 3"/>
          <p:cNvSpPr>
            <a:spLocks noGrp="1"/>
          </p:cNvSpPr>
          <p:nvPr>
            <p:ph type="sldNum" sz="quarter" idx="12"/>
          </p:nvPr>
        </p:nvSpPr>
        <p:spPr/>
        <p:txBody>
          <a:bodyPr/>
          <a:lstStyle/>
          <a:p>
            <a:fld id="{35006526-DE92-4A68-A9D5-D1A1D9379C2D}" type="slidenum">
              <a:rPr lang="en-US" smtClean="0"/>
              <a:t>5</a:t>
            </a:fld>
            <a:endParaRPr lang="en-US"/>
          </a:p>
        </p:txBody>
      </p:sp>
    </p:spTree>
    <p:extLst>
      <p:ext uri="{BB962C8B-B14F-4D97-AF65-F5344CB8AC3E}">
        <p14:creationId xmlns:p14="http://schemas.microsoft.com/office/powerpoint/2010/main" val="13950605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dirty="0"/>
              <a:t>Bullying is unwanted, aggressive behavior among school aged children that involves a real or perceived power imbalance. The behavior is repeated, or has the potential to be repeated, over time. Bullying includes actions such as making threats, </a:t>
            </a:r>
            <a:r>
              <a:rPr lang="en-US" u="sng" dirty="0"/>
              <a:t>spreading rumors</a:t>
            </a:r>
            <a:r>
              <a:rPr lang="en-US" dirty="0"/>
              <a:t>, </a:t>
            </a:r>
            <a:r>
              <a:rPr lang="en-US" u="sng" dirty="0"/>
              <a:t>attacking someone </a:t>
            </a:r>
            <a:r>
              <a:rPr lang="en-US" dirty="0"/>
              <a:t>physically or </a:t>
            </a:r>
            <a:r>
              <a:rPr lang="en-US" u="sng" dirty="0"/>
              <a:t>verbally</a:t>
            </a:r>
            <a:r>
              <a:rPr lang="en-US" dirty="0"/>
              <a:t>, and </a:t>
            </a:r>
            <a:r>
              <a:rPr lang="en-US" u="sng" dirty="0"/>
              <a:t>excluding someone from a group on purpose</a:t>
            </a:r>
            <a:r>
              <a:rPr lang="en-US" dirty="0" smtClean="0"/>
              <a:t>.</a:t>
            </a:r>
            <a:endParaRPr lang="en-US" dirty="0">
              <a:cs typeface="Arial" charset="0"/>
            </a:endParaRPr>
          </a:p>
        </p:txBody>
      </p:sp>
      <p:sp>
        <p:nvSpPr>
          <p:cNvPr id="4" name="Slide Number Placeholder 3"/>
          <p:cNvSpPr>
            <a:spLocks noGrp="1"/>
          </p:cNvSpPr>
          <p:nvPr>
            <p:ph type="sldNum" sz="quarter" idx="12"/>
          </p:nvPr>
        </p:nvSpPr>
        <p:spPr/>
        <p:txBody>
          <a:bodyPr/>
          <a:lstStyle/>
          <a:p>
            <a:fld id="{35006526-DE92-4A68-A9D5-D1A1D9379C2D}" type="slidenum">
              <a:rPr lang="en-US" smtClean="0"/>
              <a:t>6</a:t>
            </a:fld>
            <a:endParaRPr lang="en-US"/>
          </a:p>
        </p:txBody>
      </p:sp>
    </p:spTree>
    <p:extLst>
      <p:ext uri="{BB962C8B-B14F-4D97-AF65-F5344CB8AC3E}">
        <p14:creationId xmlns:p14="http://schemas.microsoft.com/office/powerpoint/2010/main" val="85110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normAutofit/>
          </a:bodyPr>
          <a:lstStyle/>
          <a:p>
            <a:r>
              <a:rPr lang="en-US" dirty="0" smtClean="0"/>
              <a:t>A Relational Problem</a:t>
            </a:r>
          </a:p>
        </p:txBody>
      </p:sp>
      <p:sp>
        <p:nvSpPr>
          <p:cNvPr id="31747" name="Subtitle 2"/>
          <p:cNvSpPr>
            <a:spLocks noGrp="1"/>
          </p:cNvSpPr>
          <p:nvPr>
            <p:ph idx="1"/>
          </p:nvPr>
        </p:nvSpPr>
        <p:spPr>
          <a:xfrm>
            <a:off x="736600" y="1614488"/>
            <a:ext cx="8102600" cy="4391025"/>
          </a:xfrm>
        </p:spPr>
        <p:txBody>
          <a:bodyPr/>
          <a:lstStyle/>
          <a:p>
            <a:pPr marL="0" indent="0">
              <a:buFont typeface="Wingdings" charset="2"/>
              <a:buNone/>
            </a:pPr>
            <a:r>
              <a:rPr lang="en-US" sz="4400" dirty="0" smtClean="0"/>
              <a:t>Bullying is a relationship problem that requires a relationship solution.</a:t>
            </a:r>
          </a:p>
          <a:p>
            <a:pPr marL="0" indent="0"/>
            <a:endParaRPr lang="en-US" sz="1800" dirty="0" smtClean="0"/>
          </a:p>
          <a:p>
            <a:pPr marL="0" indent="0"/>
            <a:endParaRPr lang="en-US" sz="1800" dirty="0" smtClean="0"/>
          </a:p>
          <a:p>
            <a:pPr marL="0" indent="0"/>
            <a:endParaRPr lang="en-US" dirty="0" smtClean="0"/>
          </a:p>
        </p:txBody>
      </p:sp>
      <p:sp>
        <p:nvSpPr>
          <p:cNvPr id="2" name="Slide Number Placeholder 1"/>
          <p:cNvSpPr>
            <a:spLocks noGrp="1"/>
          </p:cNvSpPr>
          <p:nvPr>
            <p:ph type="sldNum" sz="quarter" idx="12"/>
          </p:nvPr>
        </p:nvSpPr>
        <p:spPr/>
        <p:txBody>
          <a:bodyPr/>
          <a:lstStyle/>
          <a:p>
            <a:fld id="{35006526-DE92-4A68-A9D5-D1A1D9379C2D}" type="slidenum">
              <a:rPr lang="en-US" smtClean="0"/>
              <a:t>7</a:t>
            </a:fld>
            <a:endParaRPr lang="en-US"/>
          </a:p>
        </p:txBody>
      </p:sp>
    </p:spTree>
    <p:extLst>
      <p:ext uri="{BB962C8B-B14F-4D97-AF65-F5344CB8AC3E}">
        <p14:creationId xmlns:p14="http://schemas.microsoft.com/office/powerpoint/2010/main" val="29173181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Elements</a:t>
            </a:r>
            <a:endParaRPr lang="en-US" dirty="0"/>
          </a:p>
        </p:txBody>
      </p:sp>
      <p:sp>
        <p:nvSpPr>
          <p:cNvPr id="3" name="Content Placeholder 2"/>
          <p:cNvSpPr>
            <a:spLocks noGrp="1"/>
          </p:cNvSpPr>
          <p:nvPr>
            <p:ph idx="1"/>
          </p:nvPr>
        </p:nvSpPr>
        <p:spPr/>
        <p:txBody>
          <a:bodyPr/>
          <a:lstStyle/>
          <a:p>
            <a:pPr marL="344488" indent="-344488">
              <a:buFont typeface="Wingdings" charset="2"/>
              <a:buNone/>
            </a:pPr>
            <a:r>
              <a:rPr lang="en-US" dirty="0">
                <a:cs typeface="Arial" charset="0"/>
              </a:rPr>
              <a:t>Bullying is a form of youth violence that includes:</a:t>
            </a:r>
          </a:p>
          <a:p>
            <a:pPr marL="463550" indent="-463550"/>
            <a:r>
              <a:rPr lang="en-US" dirty="0">
                <a:cs typeface="Arial" charset="0"/>
              </a:rPr>
              <a:t>Unwanted, aggressive behavior</a:t>
            </a:r>
          </a:p>
          <a:p>
            <a:pPr marL="463550" indent="-463550"/>
            <a:r>
              <a:rPr lang="en-US" dirty="0">
                <a:cs typeface="Arial" charset="0"/>
              </a:rPr>
              <a:t>A real or perceived </a:t>
            </a:r>
            <a:r>
              <a:rPr lang="en-US" u="sng" dirty="0">
                <a:cs typeface="Arial" charset="0"/>
              </a:rPr>
              <a:t>imbalance of power </a:t>
            </a:r>
            <a:r>
              <a:rPr lang="en-US" dirty="0">
                <a:cs typeface="Arial" charset="0"/>
              </a:rPr>
              <a:t>between the student(s</a:t>
            </a:r>
            <a:r>
              <a:rPr lang="en-US" dirty="0" smtClean="0">
                <a:cs typeface="Arial" charset="0"/>
              </a:rPr>
              <a:t>)/adult(s) </a:t>
            </a:r>
            <a:r>
              <a:rPr lang="en-US" dirty="0">
                <a:cs typeface="Arial" charset="0"/>
              </a:rPr>
              <a:t>doing the bullying and the student(s) being bullied</a:t>
            </a:r>
          </a:p>
          <a:p>
            <a:pPr marL="463550" indent="-463550"/>
            <a:r>
              <a:rPr lang="en-US" dirty="0">
                <a:cs typeface="Arial" charset="0"/>
              </a:rPr>
              <a:t>Behavior that is repeated, </a:t>
            </a:r>
            <a:r>
              <a:rPr lang="en-US" u="sng" dirty="0">
                <a:cs typeface="Arial" charset="0"/>
              </a:rPr>
              <a:t>or has the potential </a:t>
            </a:r>
            <a:r>
              <a:rPr lang="en-US" dirty="0">
                <a:cs typeface="Arial" charset="0"/>
              </a:rPr>
              <a:t>to be repeated, over time</a:t>
            </a:r>
          </a:p>
          <a:p>
            <a:endParaRPr lang="en-US" dirty="0"/>
          </a:p>
        </p:txBody>
      </p:sp>
      <p:sp>
        <p:nvSpPr>
          <p:cNvPr id="4" name="Slide Number Placeholder 3"/>
          <p:cNvSpPr>
            <a:spLocks noGrp="1"/>
          </p:cNvSpPr>
          <p:nvPr>
            <p:ph type="sldNum" sz="quarter" idx="12"/>
          </p:nvPr>
        </p:nvSpPr>
        <p:spPr/>
        <p:txBody>
          <a:bodyPr/>
          <a:lstStyle/>
          <a:p>
            <a:fld id="{35006526-DE92-4A68-A9D5-D1A1D9379C2D}" type="slidenum">
              <a:rPr lang="en-US" smtClean="0"/>
              <a:t>8</a:t>
            </a:fld>
            <a:endParaRPr lang="en-US"/>
          </a:p>
        </p:txBody>
      </p:sp>
    </p:spTree>
    <p:extLst>
      <p:ext uri="{BB962C8B-B14F-4D97-AF65-F5344CB8AC3E}">
        <p14:creationId xmlns:p14="http://schemas.microsoft.com/office/powerpoint/2010/main" val="15988691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Harasses/Bullies?</a:t>
            </a:r>
            <a:endParaRPr lang="en-US" dirty="0"/>
          </a:p>
        </p:txBody>
      </p:sp>
      <p:sp>
        <p:nvSpPr>
          <p:cNvPr id="3" name="Content Placeholder 2"/>
          <p:cNvSpPr>
            <a:spLocks noGrp="1"/>
          </p:cNvSpPr>
          <p:nvPr>
            <p:ph idx="1"/>
          </p:nvPr>
        </p:nvSpPr>
        <p:spPr/>
        <p:txBody>
          <a:bodyPr/>
          <a:lstStyle/>
          <a:p>
            <a:r>
              <a:rPr lang="en-US" dirty="0" smtClean="0"/>
              <a:t>Teachers/Coaches/Other Adults</a:t>
            </a:r>
          </a:p>
          <a:p>
            <a:pPr lvl="1"/>
            <a:r>
              <a:rPr lang="en-US" dirty="0" smtClean="0"/>
              <a:t>Investigated 2 cases in past two years</a:t>
            </a:r>
          </a:p>
          <a:p>
            <a:r>
              <a:rPr lang="en-US" dirty="0" smtClean="0"/>
              <a:t>Affluent students</a:t>
            </a:r>
          </a:p>
          <a:p>
            <a:pPr lvl="1"/>
            <a:r>
              <a:rPr lang="en-US" dirty="0" smtClean="0"/>
              <a:t>Used to getting own way</a:t>
            </a:r>
          </a:p>
          <a:p>
            <a:pPr lvl="1"/>
            <a:r>
              <a:rPr lang="en-US" dirty="0" smtClean="0"/>
              <a:t>Looked up to by other students/has influence</a:t>
            </a:r>
          </a:p>
          <a:p>
            <a:r>
              <a:rPr lang="en-US" dirty="0" smtClean="0"/>
              <a:t>Disadvantaged students</a:t>
            </a:r>
            <a:endParaRPr lang="en-US" dirty="0"/>
          </a:p>
          <a:p>
            <a:pPr lvl="1"/>
            <a:r>
              <a:rPr lang="en-US" dirty="0" smtClean="0"/>
              <a:t>Lack control of life</a:t>
            </a:r>
          </a:p>
          <a:p>
            <a:pPr lvl="1"/>
            <a:r>
              <a:rPr lang="en-US" dirty="0" smtClean="0"/>
              <a:t>Trying to find place in world</a:t>
            </a:r>
          </a:p>
        </p:txBody>
      </p:sp>
      <p:sp>
        <p:nvSpPr>
          <p:cNvPr id="4" name="Slide Number Placeholder 3"/>
          <p:cNvSpPr>
            <a:spLocks noGrp="1"/>
          </p:cNvSpPr>
          <p:nvPr>
            <p:ph type="sldNum" sz="quarter" idx="12"/>
          </p:nvPr>
        </p:nvSpPr>
        <p:spPr/>
        <p:txBody>
          <a:bodyPr/>
          <a:lstStyle/>
          <a:p>
            <a:fld id="{35006526-DE92-4A68-A9D5-D1A1D9379C2D}" type="slidenum">
              <a:rPr lang="en-US" smtClean="0"/>
              <a:t>9</a:t>
            </a:fld>
            <a:endParaRPr lang="en-US"/>
          </a:p>
        </p:txBody>
      </p:sp>
    </p:spTree>
    <p:extLst>
      <p:ext uri="{BB962C8B-B14F-4D97-AF65-F5344CB8AC3E}">
        <p14:creationId xmlns:p14="http://schemas.microsoft.com/office/powerpoint/2010/main" val="9431603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642</TotalTime>
  <Words>1529</Words>
  <Application>Microsoft Office PowerPoint</Application>
  <PresentationFormat>On-screen Show (4:3)</PresentationFormat>
  <Paragraphs>223</Paragraphs>
  <Slides>30</Slides>
  <Notes>4</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Clarity</vt:lpstr>
      <vt:lpstr>Supporting our Students in Safe and Secure Environments</vt:lpstr>
      <vt:lpstr>Outcomes</vt:lpstr>
      <vt:lpstr>HIB</vt:lpstr>
      <vt:lpstr>Why We Need to Discuss HIB</vt:lpstr>
      <vt:lpstr>Policy/Procedure/Law</vt:lpstr>
      <vt:lpstr>Definition</vt:lpstr>
      <vt:lpstr>A Relational Problem</vt:lpstr>
      <vt:lpstr>Core Elements</vt:lpstr>
      <vt:lpstr>Who Harasses/Bullies?</vt:lpstr>
      <vt:lpstr>Roles in Harassment</vt:lpstr>
      <vt:lpstr>When Do Kids Reveal Bully Troubles?</vt:lpstr>
      <vt:lpstr>2014-15 EPS Discipline Data</vt:lpstr>
      <vt:lpstr>PowerPoint Presentation</vt:lpstr>
      <vt:lpstr>PowerPoint Presentation</vt:lpstr>
      <vt:lpstr>PowerPoint Presentation</vt:lpstr>
      <vt:lpstr>Supportive Settings</vt:lpstr>
      <vt:lpstr>Best Practices in Bullying Prevention and Intervention</vt:lpstr>
      <vt:lpstr>You are Doing Good Things</vt:lpstr>
      <vt:lpstr>Mental health</vt:lpstr>
      <vt:lpstr>House Bill 1336</vt:lpstr>
      <vt:lpstr>PowerPoint Presentation</vt:lpstr>
      <vt:lpstr>PowerPoint Presentation</vt:lpstr>
      <vt:lpstr>Networks for Life:  A Counselor’s Role in Youth Suicide Prevention</vt:lpstr>
      <vt:lpstr>Signs of Suicide Curriculum for Middle School and High School</vt:lpstr>
      <vt:lpstr>Signs of Suicide Curriculum</vt:lpstr>
      <vt:lpstr>Time to Act:  SOS Signs of Suicide Middle and High School Program</vt:lpstr>
      <vt:lpstr>Program and Curriculum Resources</vt:lpstr>
      <vt:lpstr>Program and Curriculum Resources</vt:lpstr>
      <vt:lpstr>Now it’s your turn…</vt:lpstr>
      <vt:lpstr>A little inspiration…</vt:lpstr>
    </vt:vector>
  </TitlesOfParts>
  <Company>Everett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Harassment, Intimidation, Bullying</dc:title>
  <dc:creator>Polk, Robert</dc:creator>
  <cp:lastModifiedBy>Polk, Robert</cp:lastModifiedBy>
  <cp:revision>40</cp:revision>
  <dcterms:created xsi:type="dcterms:W3CDTF">2015-07-07T21:26:02Z</dcterms:created>
  <dcterms:modified xsi:type="dcterms:W3CDTF">2015-08-06T17:24:23Z</dcterms:modified>
</cp:coreProperties>
</file>